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slides/slide12.xml" ContentType="application/vnd.openxmlformats-officedocument.presentationml.slide+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Layouts/slideLayout39.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1.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Layouts/slideLayout61.xml" ContentType="application/vnd.openxmlformats-officedocument.presentationml.slideLayout+xml"/>
  <Override PartName="/ppt/slideLayouts/slideLayout59.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60.xml" ContentType="application/vnd.openxmlformats-officedocument.presentationml.slideLayout+xml"/>
  <Override PartName="/ppt/slideLayouts/slideLayout9.xml" ContentType="application/vnd.openxmlformats-officedocument.presentationml.slideLayout+xml"/>
  <Override PartName="/ppt/slideLayouts/slideLayout54.xml" ContentType="application/vnd.openxmlformats-officedocument.presentationml.slideLayout+xml"/>
  <Override PartName="/ppt/slideLayouts/slideLayout58.xml" ContentType="application/vnd.openxmlformats-officedocument.presentationml.slideLayout+xml"/>
  <Override PartName="/ppt/slideLayouts/slideLayout53.xml" ContentType="application/vnd.openxmlformats-officedocument.presentationml.slideLayout+xml"/>
  <Override PartName="/ppt/slideLayouts/slideLayout8.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7.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5.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6.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8" r:id="rId3"/>
    <p:sldMasterId id="2147483702" r:id="rId4"/>
    <p:sldMasterId id="2147483716" r:id="rId5"/>
  </p:sldMasterIdLst>
  <p:notesMasterIdLst>
    <p:notesMasterId r:id="rId18"/>
  </p:notesMasterIdLst>
  <p:sldIdLst>
    <p:sldId id="257" r:id="rId6"/>
    <p:sldId id="284" r:id="rId7"/>
    <p:sldId id="286" r:id="rId8"/>
    <p:sldId id="259" r:id="rId9"/>
    <p:sldId id="261" r:id="rId10"/>
    <p:sldId id="267" r:id="rId11"/>
    <p:sldId id="265" r:id="rId12"/>
    <p:sldId id="269" r:id="rId13"/>
    <p:sldId id="271" r:id="rId14"/>
    <p:sldId id="272" r:id="rId15"/>
    <p:sldId id="280" r:id="rId16"/>
    <p:sldId id="28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a Shaklee" initials="C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8" d="100"/>
          <a:sy n="58" d="100"/>
        </p:scale>
        <p:origin x="-948" y="-11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559B04-1710-439E-B399-9244EB365F48}" type="datetimeFigureOut">
              <a:rPr lang="en-US" smtClean="0"/>
              <a:t>9/10/2015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5102F0-6B35-4DAA-A4D4-FF6226708520}" type="slidenum">
              <a:rPr lang="en-US" smtClean="0"/>
              <a:t>‹#›</a:t>
            </a:fld>
            <a:endParaRPr lang="en-US"/>
          </a:p>
        </p:txBody>
      </p:sp>
    </p:spTree>
    <p:extLst>
      <p:ext uri="{BB962C8B-B14F-4D97-AF65-F5344CB8AC3E}">
        <p14:creationId xmlns:p14="http://schemas.microsoft.com/office/powerpoint/2010/main" val="401694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30275" fontAlgn="base">
              <a:spcBef>
                <a:spcPct val="0"/>
              </a:spcBef>
              <a:spcAft>
                <a:spcPct val="0"/>
              </a:spcAft>
            </a:pPr>
            <a:fld id="{6B24F379-5773-4667-A64C-DC0141998A14}" type="slidenum">
              <a:rPr lang="en-US" smtClean="0">
                <a:solidFill>
                  <a:srgbClr val="000000"/>
                </a:solidFill>
                <a:latin typeface="Arial" charset="0"/>
                <a:cs typeface="Arial" charset="0"/>
              </a:rPr>
              <a:pPr defTabSz="930275" fontAlgn="base">
                <a:spcBef>
                  <a:spcPct val="0"/>
                </a:spcBef>
                <a:spcAft>
                  <a:spcPct val="0"/>
                </a:spcAft>
              </a:pPr>
              <a:t>1</a:t>
            </a:fld>
            <a:endParaRPr lang="en-US" smtClean="0">
              <a:solidFill>
                <a:srgbClr val="000000"/>
              </a:solidFill>
              <a:latin typeface="Arial" charset="0"/>
              <a:cs typeface="Arial" charset="0"/>
            </a:endParaRPr>
          </a:p>
        </p:txBody>
      </p:sp>
      <p:sp>
        <p:nvSpPr>
          <p:cNvPr id="32772" name="Header Placeholder 1"/>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30275" fontAlgn="base">
              <a:spcBef>
                <a:spcPct val="0"/>
              </a:spcBef>
              <a:spcAft>
                <a:spcPct val="0"/>
              </a:spcAft>
            </a:pPr>
            <a:r>
              <a:rPr lang="en-US" smtClean="0">
                <a:solidFill>
                  <a:srgbClr val="000000"/>
                </a:solidFill>
                <a:latin typeface="Arial" charset="0"/>
                <a:cs typeface="Arial" charset="0"/>
              </a:rPr>
              <a:t>PCO Overview</a:t>
            </a:r>
          </a:p>
        </p:txBody>
      </p:sp>
    </p:spTree>
    <p:extLst>
      <p:ext uri="{BB962C8B-B14F-4D97-AF65-F5344CB8AC3E}">
        <p14:creationId xmlns:p14="http://schemas.microsoft.com/office/powerpoint/2010/main" val="41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150000"/>
              </a:lnSpc>
              <a:spcBef>
                <a:spcPct val="50000"/>
              </a:spcBef>
              <a:spcAft>
                <a:spcPct val="50000"/>
              </a:spcAft>
            </a:pPr>
            <a:r>
              <a:rPr lang="en-US" b="1" dirty="0" smtClean="0"/>
              <a:t>HEALTH CARE PRACTITIONER PERSONAL INCOME TAX CREDIT</a:t>
            </a:r>
            <a:r>
              <a:rPr lang="en-US" i="1" dirty="0" smtClean="0"/>
              <a:t> </a:t>
            </a:r>
            <a:r>
              <a:rPr lang="en-US" dirty="0" smtClean="0"/>
              <a:t>— This tax credit is available to individual health care practitioners who meet the program criteria and receive a letter of support from the HEZ where the practitioner practices.  An eligible practitioner may apply for a tax credit in an amount equal to 100% of the amount of State income tax for income derived from practice in the HEZ. The Health Care Practitioner Personal Income tax credit is available as of April 28, 2014.</a:t>
            </a:r>
          </a:p>
          <a:p>
            <a:pPr eaLnBrk="1" hangingPunct="1">
              <a:spcBef>
                <a:spcPct val="0"/>
              </a:spcBef>
            </a:pPr>
            <a:endParaRPr lang="en-US" dirty="0" smtClean="0"/>
          </a:p>
          <a:p>
            <a:pPr eaLnBrk="1" hangingPunct="1">
              <a:lnSpc>
                <a:spcPct val="150000"/>
              </a:lnSpc>
              <a:spcBef>
                <a:spcPct val="0"/>
              </a:spcBef>
            </a:pPr>
            <a:r>
              <a:rPr lang="en-US" b="1" dirty="0" smtClean="0"/>
              <a:t>EMPLOYER HIRING TAX CREDIT</a:t>
            </a:r>
            <a:r>
              <a:rPr lang="en-US" dirty="0" smtClean="0"/>
              <a:t> enables employers to receive $5,000 per year over a two-year period per employee.  Employers that hire health care practitioners, community health workers, or interpreters and receive a letter of support from the HEZ where they practice are eligible to apply.  </a:t>
            </a:r>
          </a:p>
          <a:p>
            <a:pPr eaLnBrk="1" hangingPunct="1">
              <a:lnSpc>
                <a:spcPct val="150000"/>
              </a:lnSpc>
              <a:spcBef>
                <a:spcPct val="0"/>
              </a:spcBef>
            </a:pPr>
            <a:r>
              <a:rPr lang="en-US" dirty="0" smtClean="0"/>
              <a:t>The Employer Hiring Tax Credits were impacted by legislation (HB 668) that was approved by the Maryland General Assembly during the 2014 legislation session, which ended on April 7, 2014.  The bill was</a:t>
            </a:r>
            <a:r>
              <a:rPr lang="en-US" baseline="0" dirty="0" smtClean="0"/>
              <a:t> signed</a:t>
            </a:r>
            <a:r>
              <a:rPr lang="en-US" dirty="0" smtClean="0"/>
              <a:t> into this spring and the tax credits will be made </a:t>
            </a:r>
            <a:r>
              <a:rPr lang="en-US" baseline="0" dirty="0" smtClean="0"/>
              <a:t>available this Winter pending the finalization of regulations. </a:t>
            </a:r>
            <a:endParaRPr lang="en-US" dirty="0" smtClean="0"/>
          </a:p>
        </p:txBody>
      </p:sp>
      <p:sp>
        <p:nvSpPr>
          <p:cNvPr id="36867"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defTabSz="931863" fontAlgn="base">
              <a:spcBef>
                <a:spcPct val="0"/>
              </a:spcBef>
              <a:spcAft>
                <a:spcPct val="0"/>
              </a:spcAft>
            </a:pPr>
            <a:fld id="{2790FFFD-DDDC-4D43-96C5-C4DB0D0D770F}" type="slidenum">
              <a:rPr lang="en-US" sz="1200">
                <a:solidFill>
                  <a:prstClr val="black"/>
                </a:solidFill>
                <a:latin typeface="Arial" charset="0"/>
                <a:cs typeface="Arial" charset="0"/>
              </a:rPr>
              <a:pPr algn="r" defTabSz="931863" fontAlgn="base">
                <a:spcBef>
                  <a:spcPct val="0"/>
                </a:spcBef>
                <a:spcAft>
                  <a:spcPct val="0"/>
                </a:spcAft>
              </a:pPr>
              <a:t>4</a:t>
            </a:fld>
            <a:endParaRPr lang="en-US" sz="1200">
              <a:solidFill>
                <a:prstClr val="black"/>
              </a:solidFill>
              <a:latin typeface="Arial" charset="0"/>
              <a:cs typeface="Arial" charset="0"/>
            </a:endParaRPr>
          </a:p>
        </p:txBody>
      </p:sp>
    </p:spTree>
    <p:extLst>
      <p:ext uri="{BB962C8B-B14F-4D97-AF65-F5344CB8AC3E}">
        <p14:creationId xmlns:p14="http://schemas.microsoft.com/office/powerpoint/2010/main" val="2026190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A27537C-C307-4C02-83FD-0CFE13A5A861}" type="slidenum">
              <a:rPr lang="en-US" smtClean="0"/>
              <a:pPr>
                <a:defRPr/>
              </a:pPr>
              <a:t>5</a:t>
            </a:fld>
            <a:endParaRPr lang="en-US"/>
          </a:p>
        </p:txBody>
      </p:sp>
    </p:spTree>
    <p:extLst>
      <p:ext uri="{BB962C8B-B14F-4D97-AF65-F5344CB8AC3E}">
        <p14:creationId xmlns:p14="http://schemas.microsoft.com/office/powerpoint/2010/main" val="2556506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1BE155A-B524-433A-93C6-26884388EE10}"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D88C69-6CBD-46C9-AD81-5CED56971D6A}" type="slidenum">
              <a:rPr lang="en-US"/>
              <a:pPr>
                <a:defRPr/>
              </a:pPr>
              <a:t>‹#›</a:t>
            </a:fld>
            <a:endParaRPr lang="en-US"/>
          </a:p>
        </p:txBody>
      </p:sp>
    </p:spTree>
    <p:extLst>
      <p:ext uri="{BB962C8B-B14F-4D97-AF65-F5344CB8AC3E}">
        <p14:creationId xmlns:p14="http://schemas.microsoft.com/office/powerpoint/2010/main" val="1045286162"/>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C44E546-9AF9-44F4-A1BA-32975BEAA18A}"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0B395-3DE9-44F6-8C74-1B98B4AF174B}" type="slidenum">
              <a:rPr lang="en-US"/>
              <a:pPr>
                <a:defRPr/>
              </a:pPr>
              <a:t>‹#›</a:t>
            </a:fld>
            <a:endParaRPr lang="en-US"/>
          </a:p>
        </p:txBody>
      </p:sp>
    </p:spTree>
    <p:extLst>
      <p:ext uri="{BB962C8B-B14F-4D97-AF65-F5344CB8AC3E}">
        <p14:creationId xmlns:p14="http://schemas.microsoft.com/office/powerpoint/2010/main" val="44562682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9C1F84D-3C27-4762-99F9-0A91677CF138}"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7B27CE-3E4D-4194-80F7-9F226E5761E3}" type="slidenum">
              <a:rPr lang="en-US"/>
              <a:pPr>
                <a:defRPr/>
              </a:pPr>
              <a:t>‹#›</a:t>
            </a:fld>
            <a:endParaRPr lang="en-US"/>
          </a:p>
        </p:txBody>
      </p:sp>
    </p:spTree>
    <p:extLst>
      <p:ext uri="{BB962C8B-B14F-4D97-AF65-F5344CB8AC3E}">
        <p14:creationId xmlns:p14="http://schemas.microsoft.com/office/powerpoint/2010/main" val="201323925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197600" y="1600201"/>
            <a:ext cx="5384800" cy="4525963"/>
          </a:xfrm>
        </p:spPr>
        <p:txBody>
          <a:bodyPr/>
          <a:lstStyle/>
          <a:p>
            <a:pPr lvl="0"/>
            <a:r>
              <a:rPr lang="en-US" noProof="0" smtClean="0"/>
              <a:t>Click icon to add chart</a:t>
            </a:r>
          </a:p>
        </p:txBody>
      </p:sp>
      <p:sp>
        <p:nvSpPr>
          <p:cNvPr id="5" name="Rectangle 4"/>
          <p:cNvSpPr>
            <a:spLocks noGrp="1" noChangeArrowheads="1"/>
          </p:cNvSpPr>
          <p:nvPr>
            <p:ph type="dt" sz="half" idx="10"/>
          </p:nvPr>
        </p:nvSpPr>
        <p:spPr>
          <a:ln/>
        </p:spPr>
        <p:txBody>
          <a:bodyPr/>
          <a:lstStyle>
            <a:lvl1pPr>
              <a:defRPr/>
            </a:lvl1pPr>
          </a:lstStyle>
          <a:p>
            <a:pPr>
              <a:defRPr/>
            </a:pPr>
            <a:fld id="{05AB92C8-2ED0-42B7-9545-91E8CED94F3B}"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01DB02-3231-441C-9A20-109BB65E1417}" type="slidenum">
              <a:rPr lang="en-US"/>
              <a:pPr>
                <a:defRPr/>
              </a:pPr>
              <a:t>‹#›</a:t>
            </a:fld>
            <a:endParaRPr lang="en-US"/>
          </a:p>
        </p:txBody>
      </p:sp>
    </p:spTree>
    <p:extLst>
      <p:ext uri="{BB962C8B-B14F-4D97-AF65-F5344CB8AC3E}">
        <p14:creationId xmlns:p14="http://schemas.microsoft.com/office/powerpoint/2010/main" val="45217395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CB60241-A3C0-4699-B28F-3A5DBEAFDDFF}"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ADD1C-CC39-48B9-9B25-27774699839B}" type="slidenum">
              <a:rPr lang="en-US"/>
              <a:pPr>
                <a:defRPr/>
              </a:pPr>
              <a:t>‹#›</a:t>
            </a:fld>
            <a:endParaRPr lang="en-US"/>
          </a:p>
        </p:txBody>
      </p:sp>
    </p:spTree>
    <p:extLst>
      <p:ext uri="{BB962C8B-B14F-4D97-AF65-F5344CB8AC3E}">
        <p14:creationId xmlns:p14="http://schemas.microsoft.com/office/powerpoint/2010/main" val="264529936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1BE155A-B524-433A-93C6-26884388EE10}"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D88C69-6CBD-46C9-AD81-5CED56971D6A}" type="slidenum">
              <a:rPr lang="en-US"/>
              <a:pPr>
                <a:defRPr/>
              </a:pPr>
              <a:t>‹#›</a:t>
            </a:fld>
            <a:endParaRPr lang="en-US"/>
          </a:p>
        </p:txBody>
      </p:sp>
    </p:spTree>
    <p:extLst>
      <p:ext uri="{BB962C8B-B14F-4D97-AF65-F5344CB8AC3E}">
        <p14:creationId xmlns:p14="http://schemas.microsoft.com/office/powerpoint/2010/main" val="98792599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C449B9D-CF88-4AB9-A61A-E0AB4682715F}"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841D6D-9A65-4EFA-85D7-58CB6AA81B54}" type="slidenum">
              <a:rPr lang="en-US"/>
              <a:pPr>
                <a:defRPr/>
              </a:pPr>
              <a:t>‹#›</a:t>
            </a:fld>
            <a:endParaRPr lang="en-US"/>
          </a:p>
        </p:txBody>
      </p:sp>
    </p:spTree>
    <p:extLst>
      <p:ext uri="{BB962C8B-B14F-4D97-AF65-F5344CB8AC3E}">
        <p14:creationId xmlns:p14="http://schemas.microsoft.com/office/powerpoint/2010/main" val="259123443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8823D9A-3BA7-4024-90DE-C9A58229D730}"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F09FBB-7BC1-442D-B25C-36D71C08F60C}" type="slidenum">
              <a:rPr lang="en-US"/>
              <a:pPr>
                <a:defRPr/>
              </a:pPr>
              <a:t>‹#›</a:t>
            </a:fld>
            <a:endParaRPr lang="en-US"/>
          </a:p>
        </p:txBody>
      </p:sp>
    </p:spTree>
    <p:extLst>
      <p:ext uri="{BB962C8B-B14F-4D97-AF65-F5344CB8AC3E}">
        <p14:creationId xmlns:p14="http://schemas.microsoft.com/office/powerpoint/2010/main" val="12033804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A44AE37-9356-46DC-B697-1D3AE60B08EB}"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2C8F14-0453-4AB2-B87E-D2AE23B08A43}" type="slidenum">
              <a:rPr lang="en-US"/>
              <a:pPr>
                <a:defRPr/>
              </a:pPr>
              <a:t>‹#›</a:t>
            </a:fld>
            <a:endParaRPr lang="en-US"/>
          </a:p>
        </p:txBody>
      </p:sp>
    </p:spTree>
    <p:extLst>
      <p:ext uri="{BB962C8B-B14F-4D97-AF65-F5344CB8AC3E}">
        <p14:creationId xmlns:p14="http://schemas.microsoft.com/office/powerpoint/2010/main" val="301639190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BBF1349-DC50-4755-AFB0-A3B78D3F6131}" type="datetimeFigureOut">
              <a:rPr lang="en-US"/>
              <a:pPr>
                <a:defRPr/>
              </a:pPr>
              <a:t>9/10/2015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8993D6-7662-4BD5-B5CA-71BF845CCED0}" type="slidenum">
              <a:rPr lang="en-US"/>
              <a:pPr>
                <a:defRPr/>
              </a:pPr>
              <a:t>‹#›</a:t>
            </a:fld>
            <a:endParaRPr lang="en-US"/>
          </a:p>
        </p:txBody>
      </p:sp>
    </p:spTree>
    <p:extLst>
      <p:ext uri="{BB962C8B-B14F-4D97-AF65-F5344CB8AC3E}">
        <p14:creationId xmlns:p14="http://schemas.microsoft.com/office/powerpoint/2010/main" val="444935996"/>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9EE36F9-DD5B-4B78-A376-29C2BE4F25A7}" type="datetimeFigureOut">
              <a:rPr lang="en-US"/>
              <a:pPr>
                <a:defRPr/>
              </a:pPr>
              <a:t>9/10/2015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D32FD0-E036-4AF4-ABE4-A4C0436810FC}" type="slidenum">
              <a:rPr lang="en-US"/>
              <a:pPr>
                <a:defRPr/>
              </a:pPr>
              <a:t>‹#›</a:t>
            </a:fld>
            <a:endParaRPr lang="en-US"/>
          </a:p>
        </p:txBody>
      </p:sp>
    </p:spTree>
    <p:extLst>
      <p:ext uri="{BB962C8B-B14F-4D97-AF65-F5344CB8AC3E}">
        <p14:creationId xmlns:p14="http://schemas.microsoft.com/office/powerpoint/2010/main" val="115676505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C449B9D-CF88-4AB9-A61A-E0AB4682715F}"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841D6D-9A65-4EFA-85D7-58CB6AA81B54}" type="slidenum">
              <a:rPr lang="en-US"/>
              <a:pPr>
                <a:defRPr/>
              </a:pPr>
              <a:t>‹#›</a:t>
            </a:fld>
            <a:endParaRPr lang="en-US"/>
          </a:p>
        </p:txBody>
      </p:sp>
    </p:spTree>
    <p:extLst>
      <p:ext uri="{BB962C8B-B14F-4D97-AF65-F5344CB8AC3E}">
        <p14:creationId xmlns:p14="http://schemas.microsoft.com/office/powerpoint/2010/main" val="2893221782"/>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710BA51-7120-4254-BD07-48DF7ED36933}" type="datetimeFigureOut">
              <a:rPr lang="en-US"/>
              <a:pPr>
                <a:defRPr/>
              </a:pPr>
              <a:t>9/10/2015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DC9C0FC-C640-4AB2-B354-417D57B91396}" type="slidenum">
              <a:rPr lang="en-US"/>
              <a:pPr>
                <a:defRPr/>
              </a:pPr>
              <a:t>‹#›</a:t>
            </a:fld>
            <a:endParaRPr lang="en-US"/>
          </a:p>
        </p:txBody>
      </p:sp>
    </p:spTree>
    <p:extLst>
      <p:ext uri="{BB962C8B-B14F-4D97-AF65-F5344CB8AC3E}">
        <p14:creationId xmlns:p14="http://schemas.microsoft.com/office/powerpoint/2010/main" val="270577765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D1F992C-8753-411D-B34A-7F76F9843219}"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D92E14-F87B-4F5C-A41F-4C3B484B1D8A}" type="slidenum">
              <a:rPr lang="en-US"/>
              <a:pPr>
                <a:defRPr/>
              </a:pPr>
              <a:t>‹#›</a:t>
            </a:fld>
            <a:endParaRPr lang="en-US"/>
          </a:p>
        </p:txBody>
      </p:sp>
    </p:spTree>
    <p:extLst>
      <p:ext uri="{BB962C8B-B14F-4D97-AF65-F5344CB8AC3E}">
        <p14:creationId xmlns:p14="http://schemas.microsoft.com/office/powerpoint/2010/main" val="2431767317"/>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D69EBAE-4464-402A-BBC0-B22C3D4276E2}"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6CF942-9322-489B-A8DE-96CDF7B7A798}" type="slidenum">
              <a:rPr lang="en-US"/>
              <a:pPr>
                <a:defRPr/>
              </a:pPr>
              <a:t>‹#›</a:t>
            </a:fld>
            <a:endParaRPr lang="en-US"/>
          </a:p>
        </p:txBody>
      </p:sp>
    </p:spTree>
    <p:extLst>
      <p:ext uri="{BB962C8B-B14F-4D97-AF65-F5344CB8AC3E}">
        <p14:creationId xmlns:p14="http://schemas.microsoft.com/office/powerpoint/2010/main" val="1293676884"/>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C44E546-9AF9-44F4-A1BA-32975BEAA18A}"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0B395-3DE9-44F6-8C74-1B98B4AF174B}" type="slidenum">
              <a:rPr lang="en-US"/>
              <a:pPr>
                <a:defRPr/>
              </a:pPr>
              <a:t>‹#›</a:t>
            </a:fld>
            <a:endParaRPr lang="en-US"/>
          </a:p>
        </p:txBody>
      </p:sp>
    </p:spTree>
    <p:extLst>
      <p:ext uri="{BB962C8B-B14F-4D97-AF65-F5344CB8AC3E}">
        <p14:creationId xmlns:p14="http://schemas.microsoft.com/office/powerpoint/2010/main" val="1158784577"/>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9C1F84D-3C27-4762-99F9-0A91677CF138}"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7B27CE-3E4D-4194-80F7-9F226E5761E3}" type="slidenum">
              <a:rPr lang="en-US"/>
              <a:pPr>
                <a:defRPr/>
              </a:pPr>
              <a:t>‹#›</a:t>
            </a:fld>
            <a:endParaRPr lang="en-US"/>
          </a:p>
        </p:txBody>
      </p:sp>
    </p:spTree>
    <p:extLst>
      <p:ext uri="{BB962C8B-B14F-4D97-AF65-F5344CB8AC3E}">
        <p14:creationId xmlns:p14="http://schemas.microsoft.com/office/powerpoint/2010/main" val="3403017450"/>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197600" y="1600201"/>
            <a:ext cx="5384800" cy="4525963"/>
          </a:xfrm>
        </p:spPr>
        <p:txBody>
          <a:bodyPr/>
          <a:lstStyle/>
          <a:p>
            <a:pPr lvl="0"/>
            <a:r>
              <a:rPr lang="en-US" noProof="0" smtClean="0"/>
              <a:t>Click icon to add chart</a:t>
            </a:r>
          </a:p>
        </p:txBody>
      </p:sp>
      <p:sp>
        <p:nvSpPr>
          <p:cNvPr id="5" name="Rectangle 4"/>
          <p:cNvSpPr>
            <a:spLocks noGrp="1" noChangeArrowheads="1"/>
          </p:cNvSpPr>
          <p:nvPr>
            <p:ph type="dt" sz="half" idx="10"/>
          </p:nvPr>
        </p:nvSpPr>
        <p:spPr>
          <a:ln/>
        </p:spPr>
        <p:txBody>
          <a:bodyPr/>
          <a:lstStyle>
            <a:lvl1pPr>
              <a:defRPr/>
            </a:lvl1pPr>
          </a:lstStyle>
          <a:p>
            <a:pPr>
              <a:defRPr/>
            </a:pPr>
            <a:fld id="{05AB92C8-2ED0-42B7-9545-91E8CED94F3B}"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01DB02-3231-441C-9A20-109BB65E1417}" type="slidenum">
              <a:rPr lang="en-US"/>
              <a:pPr>
                <a:defRPr/>
              </a:pPr>
              <a:t>‹#›</a:t>
            </a:fld>
            <a:endParaRPr lang="en-US"/>
          </a:p>
        </p:txBody>
      </p:sp>
    </p:spTree>
    <p:extLst>
      <p:ext uri="{BB962C8B-B14F-4D97-AF65-F5344CB8AC3E}">
        <p14:creationId xmlns:p14="http://schemas.microsoft.com/office/powerpoint/2010/main" val="1547940882"/>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CB60241-A3C0-4699-B28F-3A5DBEAFDDFF}"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ADD1C-CC39-48B9-9B25-27774699839B}" type="slidenum">
              <a:rPr lang="en-US"/>
              <a:pPr>
                <a:defRPr/>
              </a:pPr>
              <a:t>‹#›</a:t>
            </a:fld>
            <a:endParaRPr lang="en-US"/>
          </a:p>
        </p:txBody>
      </p:sp>
    </p:spTree>
    <p:extLst>
      <p:ext uri="{BB962C8B-B14F-4D97-AF65-F5344CB8AC3E}">
        <p14:creationId xmlns:p14="http://schemas.microsoft.com/office/powerpoint/2010/main" val="230020015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1BE155A-B524-433A-93C6-26884388EE10}"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D88C69-6CBD-46C9-AD81-5CED56971D6A}" type="slidenum">
              <a:rPr lang="en-US"/>
              <a:pPr>
                <a:defRPr/>
              </a:pPr>
              <a:t>‹#›</a:t>
            </a:fld>
            <a:endParaRPr lang="en-US"/>
          </a:p>
        </p:txBody>
      </p:sp>
    </p:spTree>
    <p:extLst>
      <p:ext uri="{BB962C8B-B14F-4D97-AF65-F5344CB8AC3E}">
        <p14:creationId xmlns:p14="http://schemas.microsoft.com/office/powerpoint/2010/main" val="3738774941"/>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C449B9D-CF88-4AB9-A61A-E0AB4682715F}"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841D6D-9A65-4EFA-85D7-58CB6AA81B54}" type="slidenum">
              <a:rPr lang="en-US"/>
              <a:pPr>
                <a:defRPr/>
              </a:pPr>
              <a:t>‹#›</a:t>
            </a:fld>
            <a:endParaRPr lang="en-US"/>
          </a:p>
        </p:txBody>
      </p:sp>
    </p:spTree>
    <p:extLst>
      <p:ext uri="{BB962C8B-B14F-4D97-AF65-F5344CB8AC3E}">
        <p14:creationId xmlns:p14="http://schemas.microsoft.com/office/powerpoint/2010/main" val="129092475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8823D9A-3BA7-4024-90DE-C9A58229D730}"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F09FBB-7BC1-442D-B25C-36D71C08F60C}" type="slidenum">
              <a:rPr lang="en-US"/>
              <a:pPr>
                <a:defRPr/>
              </a:pPr>
              <a:t>‹#›</a:t>
            </a:fld>
            <a:endParaRPr lang="en-US"/>
          </a:p>
        </p:txBody>
      </p:sp>
    </p:spTree>
    <p:extLst>
      <p:ext uri="{BB962C8B-B14F-4D97-AF65-F5344CB8AC3E}">
        <p14:creationId xmlns:p14="http://schemas.microsoft.com/office/powerpoint/2010/main" val="170114856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8823D9A-3BA7-4024-90DE-C9A58229D730}"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F09FBB-7BC1-442D-B25C-36D71C08F60C}" type="slidenum">
              <a:rPr lang="en-US"/>
              <a:pPr>
                <a:defRPr/>
              </a:pPr>
              <a:t>‹#›</a:t>
            </a:fld>
            <a:endParaRPr lang="en-US"/>
          </a:p>
        </p:txBody>
      </p:sp>
    </p:spTree>
    <p:extLst>
      <p:ext uri="{BB962C8B-B14F-4D97-AF65-F5344CB8AC3E}">
        <p14:creationId xmlns:p14="http://schemas.microsoft.com/office/powerpoint/2010/main" val="402521569"/>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A44AE37-9356-46DC-B697-1D3AE60B08EB}"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2C8F14-0453-4AB2-B87E-D2AE23B08A43}" type="slidenum">
              <a:rPr lang="en-US"/>
              <a:pPr>
                <a:defRPr/>
              </a:pPr>
              <a:t>‹#›</a:t>
            </a:fld>
            <a:endParaRPr lang="en-US"/>
          </a:p>
        </p:txBody>
      </p:sp>
    </p:spTree>
    <p:extLst>
      <p:ext uri="{BB962C8B-B14F-4D97-AF65-F5344CB8AC3E}">
        <p14:creationId xmlns:p14="http://schemas.microsoft.com/office/powerpoint/2010/main" val="1789821192"/>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BBF1349-DC50-4755-AFB0-A3B78D3F6131}" type="datetimeFigureOut">
              <a:rPr lang="en-US"/>
              <a:pPr>
                <a:defRPr/>
              </a:pPr>
              <a:t>9/10/2015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8993D6-7662-4BD5-B5CA-71BF845CCED0}" type="slidenum">
              <a:rPr lang="en-US"/>
              <a:pPr>
                <a:defRPr/>
              </a:pPr>
              <a:t>‹#›</a:t>
            </a:fld>
            <a:endParaRPr lang="en-US"/>
          </a:p>
        </p:txBody>
      </p:sp>
    </p:spTree>
    <p:extLst>
      <p:ext uri="{BB962C8B-B14F-4D97-AF65-F5344CB8AC3E}">
        <p14:creationId xmlns:p14="http://schemas.microsoft.com/office/powerpoint/2010/main" val="2168453062"/>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9EE36F9-DD5B-4B78-A376-29C2BE4F25A7}" type="datetimeFigureOut">
              <a:rPr lang="en-US"/>
              <a:pPr>
                <a:defRPr/>
              </a:pPr>
              <a:t>9/10/2015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D32FD0-E036-4AF4-ABE4-A4C0436810FC}" type="slidenum">
              <a:rPr lang="en-US"/>
              <a:pPr>
                <a:defRPr/>
              </a:pPr>
              <a:t>‹#›</a:t>
            </a:fld>
            <a:endParaRPr lang="en-US"/>
          </a:p>
        </p:txBody>
      </p:sp>
    </p:spTree>
    <p:extLst>
      <p:ext uri="{BB962C8B-B14F-4D97-AF65-F5344CB8AC3E}">
        <p14:creationId xmlns:p14="http://schemas.microsoft.com/office/powerpoint/2010/main" val="1268716021"/>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710BA51-7120-4254-BD07-48DF7ED36933}" type="datetimeFigureOut">
              <a:rPr lang="en-US"/>
              <a:pPr>
                <a:defRPr/>
              </a:pPr>
              <a:t>9/10/2015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DC9C0FC-C640-4AB2-B354-417D57B91396}" type="slidenum">
              <a:rPr lang="en-US"/>
              <a:pPr>
                <a:defRPr/>
              </a:pPr>
              <a:t>‹#›</a:t>
            </a:fld>
            <a:endParaRPr lang="en-US"/>
          </a:p>
        </p:txBody>
      </p:sp>
    </p:spTree>
    <p:extLst>
      <p:ext uri="{BB962C8B-B14F-4D97-AF65-F5344CB8AC3E}">
        <p14:creationId xmlns:p14="http://schemas.microsoft.com/office/powerpoint/2010/main" val="2069980347"/>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D1F992C-8753-411D-B34A-7F76F9843219}"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D92E14-F87B-4F5C-A41F-4C3B484B1D8A}" type="slidenum">
              <a:rPr lang="en-US"/>
              <a:pPr>
                <a:defRPr/>
              </a:pPr>
              <a:t>‹#›</a:t>
            </a:fld>
            <a:endParaRPr lang="en-US"/>
          </a:p>
        </p:txBody>
      </p:sp>
    </p:spTree>
    <p:extLst>
      <p:ext uri="{BB962C8B-B14F-4D97-AF65-F5344CB8AC3E}">
        <p14:creationId xmlns:p14="http://schemas.microsoft.com/office/powerpoint/2010/main" val="287359127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D69EBAE-4464-402A-BBC0-B22C3D4276E2}"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6CF942-9322-489B-A8DE-96CDF7B7A798}" type="slidenum">
              <a:rPr lang="en-US"/>
              <a:pPr>
                <a:defRPr/>
              </a:pPr>
              <a:t>‹#›</a:t>
            </a:fld>
            <a:endParaRPr lang="en-US"/>
          </a:p>
        </p:txBody>
      </p:sp>
    </p:spTree>
    <p:extLst>
      <p:ext uri="{BB962C8B-B14F-4D97-AF65-F5344CB8AC3E}">
        <p14:creationId xmlns:p14="http://schemas.microsoft.com/office/powerpoint/2010/main" val="1343946393"/>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C44E546-9AF9-44F4-A1BA-32975BEAA18A}"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0B395-3DE9-44F6-8C74-1B98B4AF174B}" type="slidenum">
              <a:rPr lang="en-US"/>
              <a:pPr>
                <a:defRPr/>
              </a:pPr>
              <a:t>‹#›</a:t>
            </a:fld>
            <a:endParaRPr lang="en-US"/>
          </a:p>
        </p:txBody>
      </p:sp>
    </p:spTree>
    <p:extLst>
      <p:ext uri="{BB962C8B-B14F-4D97-AF65-F5344CB8AC3E}">
        <p14:creationId xmlns:p14="http://schemas.microsoft.com/office/powerpoint/2010/main" val="3575611110"/>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9C1F84D-3C27-4762-99F9-0A91677CF138}"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7B27CE-3E4D-4194-80F7-9F226E5761E3}" type="slidenum">
              <a:rPr lang="en-US"/>
              <a:pPr>
                <a:defRPr/>
              </a:pPr>
              <a:t>‹#›</a:t>
            </a:fld>
            <a:endParaRPr lang="en-US"/>
          </a:p>
        </p:txBody>
      </p:sp>
    </p:spTree>
    <p:extLst>
      <p:ext uri="{BB962C8B-B14F-4D97-AF65-F5344CB8AC3E}">
        <p14:creationId xmlns:p14="http://schemas.microsoft.com/office/powerpoint/2010/main" val="2309877114"/>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197600" y="1600201"/>
            <a:ext cx="5384800" cy="4525963"/>
          </a:xfrm>
        </p:spPr>
        <p:txBody>
          <a:bodyPr/>
          <a:lstStyle/>
          <a:p>
            <a:pPr lvl="0"/>
            <a:r>
              <a:rPr lang="en-US" noProof="0" smtClean="0"/>
              <a:t>Click icon to add chart</a:t>
            </a:r>
          </a:p>
        </p:txBody>
      </p:sp>
      <p:sp>
        <p:nvSpPr>
          <p:cNvPr id="5" name="Rectangle 4"/>
          <p:cNvSpPr>
            <a:spLocks noGrp="1" noChangeArrowheads="1"/>
          </p:cNvSpPr>
          <p:nvPr>
            <p:ph type="dt" sz="half" idx="10"/>
          </p:nvPr>
        </p:nvSpPr>
        <p:spPr>
          <a:ln/>
        </p:spPr>
        <p:txBody>
          <a:bodyPr/>
          <a:lstStyle>
            <a:lvl1pPr>
              <a:defRPr/>
            </a:lvl1pPr>
          </a:lstStyle>
          <a:p>
            <a:pPr>
              <a:defRPr/>
            </a:pPr>
            <a:fld id="{05AB92C8-2ED0-42B7-9545-91E8CED94F3B}"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01DB02-3231-441C-9A20-109BB65E1417}" type="slidenum">
              <a:rPr lang="en-US"/>
              <a:pPr>
                <a:defRPr/>
              </a:pPr>
              <a:t>‹#›</a:t>
            </a:fld>
            <a:endParaRPr lang="en-US"/>
          </a:p>
        </p:txBody>
      </p:sp>
    </p:spTree>
    <p:extLst>
      <p:ext uri="{BB962C8B-B14F-4D97-AF65-F5344CB8AC3E}">
        <p14:creationId xmlns:p14="http://schemas.microsoft.com/office/powerpoint/2010/main" val="4124469161"/>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CB60241-A3C0-4699-B28F-3A5DBEAFDDFF}"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ADD1C-CC39-48B9-9B25-27774699839B}" type="slidenum">
              <a:rPr lang="en-US"/>
              <a:pPr>
                <a:defRPr/>
              </a:pPr>
              <a:t>‹#›</a:t>
            </a:fld>
            <a:endParaRPr lang="en-US"/>
          </a:p>
        </p:txBody>
      </p:sp>
    </p:spTree>
    <p:extLst>
      <p:ext uri="{BB962C8B-B14F-4D97-AF65-F5344CB8AC3E}">
        <p14:creationId xmlns:p14="http://schemas.microsoft.com/office/powerpoint/2010/main" val="216307878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A44AE37-9356-46DC-B697-1D3AE60B08EB}"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2C8F14-0453-4AB2-B87E-D2AE23B08A43}" type="slidenum">
              <a:rPr lang="en-US"/>
              <a:pPr>
                <a:defRPr/>
              </a:pPr>
              <a:t>‹#›</a:t>
            </a:fld>
            <a:endParaRPr lang="en-US"/>
          </a:p>
        </p:txBody>
      </p:sp>
    </p:spTree>
    <p:extLst>
      <p:ext uri="{BB962C8B-B14F-4D97-AF65-F5344CB8AC3E}">
        <p14:creationId xmlns:p14="http://schemas.microsoft.com/office/powerpoint/2010/main" val="1509887248"/>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1BE155A-B524-433A-93C6-26884388EE10}"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D88C69-6CBD-46C9-AD81-5CED56971D6A}" type="slidenum">
              <a:rPr lang="en-US"/>
              <a:pPr>
                <a:defRPr/>
              </a:pPr>
              <a:t>‹#›</a:t>
            </a:fld>
            <a:endParaRPr lang="en-US"/>
          </a:p>
        </p:txBody>
      </p:sp>
    </p:spTree>
    <p:extLst>
      <p:ext uri="{BB962C8B-B14F-4D97-AF65-F5344CB8AC3E}">
        <p14:creationId xmlns:p14="http://schemas.microsoft.com/office/powerpoint/2010/main" val="523082325"/>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C449B9D-CF88-4AB9-A61A-E0AB4682715F}"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841D6D-9A65-4EFA-85D7-58CB6AA81B54}" type="slidenum">
              <a:rPr lang="en-US"/>
              <a:pPr>
                <a:defRPr/>
              </a:pPr>
              <a:t>‹#›</a:t>
            </a:fld>
            <a:endParaRPr lang="en-US"/>
          </a:p>
        </p:txBody>
      </p:sp>
    </p:spTree>
    <p:extLst>
      <p:ext uri="{BB962C8B-B14F-4D97-AF65-F5344CB8AC3E}">
        <p14:creationId xmlns:p14="http://schemas.microsoft.com/office/powerpoint/2010/main" val="3035720143"/>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8823D9A-3BA7-4024-90DE-C9A58229D730}"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F09FBB-7BC1-442D-B25C-36D71C08F60C}" type="slidenum">
              <a:rPr lang="en-US"/>
              <a:pPr>
                <a:defRPr/>
              </a:pPr>
              <a:t>‹#›</a:t>
            </a:fld>
            <a:endParaRPr lang="en-US"/>
          </a:p>
        </p:txBody>
      </p:sp>
    </p:spTree>
    <p:extLst>
      <p:ext uri="{BB962C8B-B14F-4D97-AF65-F5344CB8AC3E}">
        <p14:creationId xmlns:p14="http://schemas.microsoft.com/office/powerpoint/2010/main" val="1543267470"/>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A44AE37-9356-46DC-B697-1D3AE60B08EB}"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2C8F14-0453-4AB2-B87E-D2AE23B08A43}" type="slidenum">
              <a:rPr lang="en-US"/>
              <a:pPr>
                <a:defRPr/>
              </a:pPr>
              <a:t>‹#›</a:t>
            </a:fld>
            <a:endParaRPr lang="en-US"/>
          </a:p>
        </p:txBody>
      </p:sp>
    </p:spTree>
    <p:extLst>
      <p:ext uri="{BB962C8B-B14F-4D97-AF65-F5344CB8AC3E}">
        <p14:creationId xmlns:p14="http://schemas.microsoft.com/office/powerpoint/2010/main" val="1657985901"/>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BBF1349-DC50-4755-AFB0-A3B78D3F6131}" type="datetimeFigureOut">
              <a:rPr lang="en-US"/>
              <a:pPr>
                <a:defRPr/>
              </a:pPr>
              <a:t>9/10/2015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8993D6-7662-4BD5-B5CA-71BF845CCED0}" type="slidenum">
              <a:rPr lang="en-US"/>
              <a:pPr>
                <a:defRPr/>
              </a:pPr>
              <a:t>‹#›</a:t>
            </a:fld>
            <a:endParaRPr lang="en-US"/>
          </a:p>
        </p:txBody>
      </p:sp>
    </p:spTree>
    <p:extLst>
      <p:ext uri="{BB962C8B-B14F-4D97-AF65-F5344CB8AC3E}">
        <p14:creationId xmlns:p14="http://schemas.microsoft.com/office/powerpoint/2010/main" val="4219608846"/>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9EE36F9-DD5B-4B78-A376-29C2BE4F25A7}" type="datetimeFigureOut">
              <a:rPr lang="en-US"/>
              <a:pPr>
                <a:defRPr/>
              </a:pPr>
              <a:t>9/10/2015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D32FD0-E036-4AF4-ABE4-A4C0436810FC}" type="slidenum">
              <a:rPr lang="en-US"/>
              <a:pPr>
                <a:defRPr/>
              </a:pPr>
              <a:t>‹#›</a:t>
            </a:fld>
            <a:endParaRPr lang="en-US"/>
          </a:p>
        </p:txBody>
      </p:sp>
    </p:spTree>
    <p:extLst>
      <p:ext uri="{BB962C8B-B14F-4D97-AF65-F5344CB8AC3E}">
        <p14:creationId xmlns:p14="http://schemas.microsoft.com/office/powerpoint/2010/main" val="3844742967"/>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710BA51-7120-4254-BD07-48DF7ED36933}" type="datetimeFigureOut">
              <a:rPr lang="en-US"/>
              <a:pPr>
                <a:defRPr/>
              </a:pPr>
              <a:t>9/10/2015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DC9C0FC-C640-4AB2-B354-417D57B91396}" type="slidenum">
              <a:rPr lang="en-US"/>
              <a:pPr>
                <a:defRPr/>
              </a:pPr>
              <a:t>‹#›</a:t>
            </a:fld>
            <a:endParaRPr lang="en-US"/>
          </a:p>
        </p:txBody>
      </p:sp>
    </p:spTree>
    <p:extLst>
      <p:ext uri="{BB962C8B-B14F-4D97-AF65-F5344CB8AC3E}">
        <p14:creationId xmlns:p14="http://schemas.microsoft.com/office/powerpoint/2010/main" val="1023485504"/>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D1F992C-8753-411D-B34A-7F76F9843219}"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D92E14-F87B-4F5C-A41F-4C3B484B1D8A}" type="slidenum">
              <a:rPr lang="en-US"/>
              <a:pPr>
                <a:defRPr/>
              </a:pPr>
              <a:t>‹#›</a:t>
            </a:fld>
            <a:endParaRPr lang="en-US"/>
          </a:p>
        </p:txBody>
      </p:sp>
    </p:spTree>
    <p:extLst>
      <p:ext uri="{BB962C8B-B14F-4D97-AF65-F5344CB8AC3E}">
        <p14:creationId xmlns:p14="http://schemas.microsoft.com/office/powerpoint/2010/main" val="1899062360"/>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D69EBAE-4464-402A-BBC0-B22C3D4276E2}"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6CF942-9322-489B-A8DE-96CDF7B7A798}" type="slidenum">
              <a:rPr lang="en-US"/>
              <a:pPr>
                <a:defRPr/>
              </a:pPr>
              <a:t>‹#›</a:t>
            </a:fld>
            <a:endParaRPr lang="en-US"/>
          </a:p>
        </p:txBody>
      </p:sp>
    </p:spTree>
    <p:extLst>
      <p:ext uri="{BB962C8B-B14F-4D97-AF65-F5344CB8AC3E}">
        <p14:creationId xmlns:p14="http://schemas.microsoft.com/office/powerpoint/2010/main" val="2119540027"/>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C44E546-9AF9-44F4-A1BA-32975BEAA18A}"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0B395-3DE9-44F6-8C74-1B98B4AF174B}" type="slidenum">
              <a:rPr lang="en-US"/>
              <a:pPr>
                <a:defRPr/>
              </a:pPr>
              <a:t>‹#›</a:t>
            </a:fld>
            <a:endParaRPr lang="en-US"/>
          </a:p>
        </p:txBody>
      </p:sp>
    </p:spTree>
    <p:extLst>
      <p:ext uri="{BB962C8B-B14F-4D97-AF65-F5344CB8AC3E}">
        <p14:creationId xmlns:p14="http://schemas.microsoft.com/office/powerpoint/2010/main" val="251454167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BBF1349-DC50-4755-AFB0-A3B78D3F6131}" type="datetimeFigureOut">
              <a:rPr lang="en-US"/>
              <a:pPr>
                <a:defRPr/>
              </a:pPr>
              <a:t>9/10/2015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8993D6-7662-4BD5-B5CA-71BF845CCED0}" type="slidenum">
              <a:rPr lang="en-US"/>
              <a:pPr>
                <a:defRPr/>
              </a:pPr>
              <a:t>‹#›</a:t>
            </a:fld>
            <a:endParaRPr lang="en-US"/>
          </a:p>
        </p:txBody>
      </p:sp>
    </p:spTree>
    <p:extLst>
      <p:ext uri="{BB962C8B-B14F-4D97-AF65-F5344CB8AC3E}">
        <p14:creationId xmlns:p14="http://schemas.microsoft.com/office/powerpoint/2010/main" val="3038960741"/>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9C1F84D-3C27-4762-99F9-0A91677CF138}"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7B27CE-3E4D-4194-80F7-9F226E5761E3}" type="slidenum">
              <a:rPr lang="en-US"/>
              <a:pPr>
                <a:defRPr/>
              </a:pPr>
              <a:t>‹#›</a:t>
            </a:fld>
            <a:endParaRPr lang="en-US"/>
          </a:p>
        </p:txBody>
      </p:sp>
    </p:spTree>
    <p:extLst>
      <p:ext uri="{BB962C8B-B14F-4D97-AF65-F5344CB8AC3E}">
        <p14:creationId xmlns:p14="http://schemas.microsoft.com/office/powerpoint/2010/main" val="1688328909"/>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197600" y="1600201"/>
            <a:ext cx="5384800" cy="4525963"/>
          </a:xfrm>
        </p:spPr>
        <p:txBody>
          <a:bodyPr/>
          <a:lstStyle/>
          <a:p>
            <a:pPr lvl="0"/>
            <a:r>
              <a:rPr lang="en-US" noProof="0" smtClean="0"/>
              <a:t>Click icon to add chart</a:t>
            </a:r>
          </a:p>
        </p:txBody>
      </p:sp>
      <p:sp>
        <p:nvSpPr>
          <p:cNvPr id="5" name="Rectangle 4"/>
          <p:cNvSpPr>
            <a:spLocks noGrp="1" noChangeArrowheads="1"/>
          </p:cNvSpPr>
          <p:nvPr>
            <p:ph type="dt" sz="half" idx="10"/>
          </p:nvPr>
        </p:nvSpPr>
        <p:spPr>
          <a:ln/>
        </p:spPr>
        <p:txBody>
          <a:bodyPr/>
          <a:lstStyle>
            <a:lvl1pPr>
              <a:defRPr/>
            </a:lvl1pPr>
          </a:lstStyle>
          <a:p>
            <a:pPr>
              <a:defRPr/>
            </a:pPr>
            <a:fld id="{05AB92C8-2ED0-42B7-9545-91E8CED94F3B}"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01DB02-3231-441C-9A20-109BB65E1417}" type="slidenum">
              <a:rPr lang="en-US"/>
              <a:pPr>
                <a:defRPr/>
              </a:pPr>
              <a:t>‹#›</a:t>
            </a:fld>
            <a:endParaRPr lang="en-US"/>
          </a:p>
        </p:txBody>
      </p:sp>
    </p:spTree>
    <p:extLst>
      <p:ext uri="{BB962C8B-B14F-4D97-AF65-F5344CB8AC3E}">
        <p14:creationId xmlns:p14="http://schemas.microsoft.com/office/powerpoint/2010/main" val="2638013552"/>
      </p:ext>
    </p:extLst>
  </p:cSld>
  <p:clrMapOvr>
    <a:masterClrMapping/>
  </p:clrMapOvr>
  <p:transition>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CB60241-A3C0-4699-B28F-3A5DBEAFDDFF}"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ADD1C-CC39-48B9-9B25-27774699839B}" type="slidenum">
              <a:rPr lang="en-US"/>
              <a:pPr>
                <a:defRPr/>
              </a:pPr>
              <a:t>‹#›</a:t>
            </a:fld>
            <a:endParaRPr lang="en-US"/>
          </a:p>
        </p:txBody>
      </p:sp>
    </p:spTree>
    <p:extLst>
      <p:ext uri="{BB962C8B-B14F-4D97-AF65-F5344CB8AC3E}">
        <p14:creationId xmlns:p14="http://schemas.microsoft.com/office/powerpoint/2010/main" val="1204772582"/>
      </p:ext>
    </p:extLst>
  </p:cSld>
  <p:clrMapOvr>
    <a:masterClrMapping/>
  </p:clrMapOvr>
  <p:transition>
    <p:fad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1BE155A-B524-433A-93C6-26884388EE10}"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D88C69-6CBD-46C9-AD81-5CED56971D6A}" type="slidenum">
              <a:rPr lang="en-US"/>
              <a:pPr>
                <a:defRPr/>
              </a:pPr>
              <a:t>‹#›</a:t>
            </a:fld>
            <a:endParaRPr lang="en-US"/>
          </a:p>
        </p:txBody>
      </p:sp>
    </p:spTree>
    <p:extLst>
      <p:ext uri="{BB962C8B-B14F-4D97-AF65-F5344CB8AC3E}">
        <p14:creationId xmlns:p14="http://schemas.microsoft.com/office/powerpoint/2010/main" val="2481506750"/>
      </p:ext>
    </p:extLst>
  </p:cSld>
  <p:clrMapOvr>
    <a:masterClrMapping/>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C449B9D-CF88-4AB9-A61A-E0AB4682715F}"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841D6D-9A65-4EFA-85D7-58CB6AA81B54}" type="slidenum">
              <a:rPr lang="en-US"/>
              <a:pPr>
                <a:defRPr/>
              </a:pPr>
              <a:t>‹#›</a:t>
            </a:fld>
            <a:endParaRPr lang="en-US"/>
          </a:p>
        </p:txBody>
      </p:sp>
    </p:spTree>
    <p:extLst>
      <p:ext uri="{BB962C8B-B14F-4D97-AF65-F5344CB8AC3E}">
        <p14:creationId xmlns:p14="http://schemas.microsoft.com/office/powerpoint/2010/main" val="2163073564"/>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8823D9A-3BA7-4024-90DE-C9A58229D730}"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F09FBB-7BC1-442D-B25C-36D71C08F60C}" type="slidenum">
              <a:rPr lang="en-US"/>
              <a:pPr>
                <a:defRPr/>
              </a:pPr>
              <a:t>‹#›</a:t>
            </a:fld>
            <a:endParaRPr lang="en-US"/>
          </a:p>
        </p:txBody>
      </p:sp>
    </p:spTree>
    <p:extLst>
      <p:ext uri="{BB962C8B-B14F-4D97-AF65-F5344CB8AC3E}">
        <p14:creationId xmlns:p14="http://schemas.microsoft.com/office/powerpoint/2010/main" val="2578786718"/>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A44AE37-9356-46DC-B697-1D3AE60B08EB}"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2C8F14-0453-4AB2-B87E-D2AE23B08A43}" type="slidenum">
              <a:rPr lang="en-US"/>
              <a:pPr>
                <a:defRPr/>
              </a:pPr>
              <a:t>‹#›</a:t>
            </a:fld>
            <a:endParaRPr lang="en-US"/>
          </a:p>
        </p:txBody>
      </p:sp>
    </p:spTree>
    <p:extLst>
      <p:ext uri="{BB962C8B-B14F-4D97-AF65-F5344CB8AC3E}">
        <p14:creationId xmlns:p14="http://schemas.microsoft.com/office/powerpoint/2010/main" val="2416168271"/>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BBF1349-DC50-4755-AFB0-A3B78D3F6131}" type="datetimeFigureOut">
              <a:rPr lang="en-US"/>
              <a:pPr>
                <a:defRPr/>
              </a:pPr>
              <a:t>9/10/2015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8993D6-7662-4BD5-B5CA-71BF845CCED0}" type="slidenum">
              <a:rPr lang="en-US"/>
              <a:pPr>
                <a:defRPr/>
              </a:pPr>
              <a:t>‹#›</a:t>
            </a:fld>
            <a:endParaRPr lang="en-US"/>
          </a:p>
        </p:txBody>
      </p:sp>
    </p:spTree>
    <p:extLst>
      <p:ext uri="{BB962C8B-B14F-4D97-AF65-F5344CB8AC3E}">
        <p14:creationId xmlns:p14="http://schemas.microsoft.com/office/powerpoint/2010/main" val="80242745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9EE36F9-DD5B-4B78-A376-29C2BE4F25A7}" type="datetimeFigureOut">
              <a:rPr lang="en-US"/>
              <a:pPr>
                <a:defRPr/>
              </a:pPr>
              <a:t>9/10/2015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D32FD0-E036-4AF4-ABE4-A4C0436810FC}" type="slidenum">
              <a:rPr lang="en-US"/>
              <a:pPr>
                <a:defRPr/>
              </a:pPr>
              <a:t>‹#›</a:t>
            </a:fld>
            <a:endParaRPr lang="en-US"/>
          </a:p>
        </p:txBody>
      </p:sp>
    </p:spTree>
    <p:extLst>
      <p:ext uri="{BB962C8B-B14F-4D97-AF65-F5344CB8AC3E}">
        <p14:creationId xmlns:p14="http://schemas.microsoft.com/office/powerpoint/2010/main" val="248659914"/>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710BA51-7120-4254-BD07-48DF7ED36933}" type="datetimeFigureOut">
              <a:rPr lang="en-US"/>
              <a:pPr>
                <a:defRPr/>
              </a:pPr>
              <a:t>9/10/2015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DC9C0FC-C640-4AB2-B354-417D57B91396}" type="slidenum">
              <a:rPr lang="en-US"/>
              <a:pPr>
                <a:defRPr/>
              </a:pPr>
              <a:t>‹#›</a:t>
            </a:fld>
            <a:endParaRPr lang="en-US"/>
          </a:p>
        </p:txBody>
      </p:sp>
    </p:spTree>
    <p:extLst>
      <p:ext uri="{BB962C8B-B14F-4D97-AF65-F5344CB8AC3E}">
        <p14:creationId xmlns:p14="http://schemas.microsoft.com/office/powerpoint/2010/main" val="62808508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9EE36F9-DD5B-4B78-A376-29C2BE4F25A7}" type="datetimeFigureOut">
              <a:rPr lang="en-US"/>
              <a:pPr>
                <a:defRPr/>
              </a:pPr>
              <a:t>9/10/2015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D32FD0-E036-4AF4-ABE4-A4C0436810FC}" type="slidenum">
              <a:rPr lang="en-US"/>
              <a:pPr>
                <a:defRPr/>
              </a:pPr>
              <a:t>‹#›</a:t>
            </a:fld>
            <a:endParaRPr lang="en-US"/>
          </a:p>
        </p:txBody>
      </p:sp>
    </p:spTree>
    <p:extLst>
      <p:ext uri="{BB962C8B-B14F-4D97-AF65-F5344CB8AC3E}">
        <p14:creationId xmlns:p14="http://schemas.microsoft.com/office/powerpoint/2010/main" val="2878200971"/>
      </p:ext>
    </p:extLst>
  </p:cSld>
  <p:clrMapOvr>
    <a:masterClrMapping/>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D1F992C-8753-411D-B34A-7F76F9843219}"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D92E14-F87B-4F5C-A41F-4C3B484B1D8A}" type="slidenum">
              <a:rPr lang="en-US"/>
              <a:pPr>
                <a:defRPr/>
              </a:pPr>
              <a:t>‹#›</a:t>
            </a:fld>
            <a:endParaRPr lang="en-US"/>
          </a:p>
        </p:txBody>
      </p:sp>
    </p:spTree>
    <p:extLst>
      <p:ext uri="{BB962C8B-B14F-4D97-AF65-F5344CB8AC3E}">
        <p14:creationId xmlns:p14="http://schemas.microsoft.com/office/powerpoint/2010/main" val="2925565691"/>
      </p:ext>
    </p:extLst>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D69EBAE-4464-402A-BBC0-B22C3D4276E2}"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6CF942-9322-489B-A8DE-96CDF7B7A798}" type="slidenum">
              <a:rPr lang="en-US"/>
              <a:pPr>
                <a:defRPr/>
              </a:pPr>
              <a:t>‹#›</a:t>
            </a:fld>
            <a:endParaRPr lang="en-US"/>
          </a:p>
        </p:txBody>
      </p:sp>
    </p:spTree>
    <p:extLst>
      <p:ext uri="{BB962C8B-B14F-4D97-AF65-F5344CB8AC3E}">
        <p14:creationId xmlns:p14="http://schemas.microsoft.com/office/powerpoint/2010/main" val="1539570675"/>
      </p:ext>
    </p:extLst>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C44E546-9AF9-44F4-A1BA-32975BEAA18A}"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0B395-3DE9-44F6-8C74-1B98B4AF174B}" type="slidenum">
              <a:rPr lang="en-US"/>
              <a:pPr>
                <a:defRPr/>
              </a:pPr>
              <a:t>‹#›</a:t>
            </a:fld>
            <a:endParaRPr lang="en-US"/>
          </a:p>
        </p:txBody>
      </p:sp>
    </p:spTree>
    <p:extLst>
      <p:ext uri="{BB962C8B-B14F-4D97-AF65-F5344CB8AC3E}">
        <p14:creationId xmlns:p14="http://schemas.microsoft.com/office/powerpoint/2010/main" val="3721938636"/>
      </p:ext>
    </p:extLst>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9C1F84D-3C27-4762-99F9-0A91677CF138}" type="datetimeFigureOut">
              <a:rPr lang="en-US"/>
              <a:pPr>
                <a:defRPr/>
              </a:pPr>
              <a:t>9/10/2015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7B27CE-3E4D-4194-80F7-9F226E5761E3}" type="slidenum">
              <a:rPr lang="en-US"/>
              <a:pPr>
                <a:defRPr/>
              </a:pPr>
              <a:t>‹#›</a:t>
            </a:fld>
            <a:endParaRPr lang="en-US"/>
          </a:p>
        </p:txBody>
      </p:sp>
    </p:spTree>
    <p:extLst>
      <p:ext uri="{BB962C8B-B14F-4D97-AF65-F5344CB8AC3E}">
        <p14:creationId xmlns:p14="http://schemas.microsoft.com/office/powerpoint/2010/main" val="300732474"/>
      </p:ext>
    </p:extLst>
  </p:cSld>
  <p:clrMapOvr>
    <a:masterClrMapping/>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6197600" y="1600201"/>
            <a:ext cx="5384800" cy="4525963"/>
          </a:xfrm>
        </p:spPr>
        <p:txBody>
          <a:bodyPr/>
          <a:lstStyle/>
          <a:p>
            <a:pPr lvl="0"/>
            <a:r>
              <a:rPr lang="en-US" noProof="0" smtClean="0"/>
              <a:t>Click icon to add chart</a:t>
            </a:r>
          </a:p>
        </p:txBody>
      </p:sp>
      <p:sp>
        <p:nvSpPr>
          <p:cNvPr id="5" name="Rectangle 4"/>
          <p:cNvSpPr>
            <a:spLocks noGrp="1" noChangeArrowheads="1"/>
          </p:cNvSpPr>
          <p:nvPr>
            <p:ph type="dt" sz="half" idx="10"/>
          </p:nvPr>
        </p:nvSpPr>
        <p:spPr>
          <a:ln/>
        </p:spPr>
        <p:txBody>
          <a:bodyPr/>
          <a:lstStyle>
            <a:lvl1pPr>
              <a:defRPr/>
            </a:lvl1pPr>
          </a:lstStyle>
          <a:p>
            <a:pPr>
              <a:defRPr/>
            </a:pPr>
            <a:fld id="{05AB92C8-2ED0-42B7-9545-91E8CED94F3B}"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01DB02-3231-441C-9A20-109BB65E1417}" type="slidenum">
              <a:rPr lang="en-US"/>
              <a:pPr>
                <a:defRPr/>
              </a:pPr>
              <a:t>‹#›</a:t>
            </a:fld>
            <a:endParaRPr lang="en-US"/>
          </a:p>
        </p:txBody>
      </p:sp>
    </p:spTree>
    <p:extLst>
      <p:ext uri="{BB962C8B-B14F-4D97-AF65-F5344CB8AC3E}">
        <p14:creationId xmlns:p14="http://schemas.microsoft.com/office/powerpoint/2010/main" val="1318774871"/>
      </p:ext>
    </p:extLst>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CB60241-A3C0-4699-B28F-3A5DBEAFDDFF}"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ADD1C-CC39-48B9-9B25-27774699839B}" type="slidenum">
              <a:rPr lang="en-US"/>
              <a:pPr>
                <a:defRPr/>
              </a:pPr>
              <a:t>‹#›</a:t>
            </a:fld>
            <a:endParaRPr lang="en-US"/>
          </a:p>
        </p:txBody>
      </p:sp>
    </p:spTree>
    <p:extLst>
      <p:ext uri="{BB962C8B-B14F-4D97-AF65-F5344CB8AC3E}">
        <p14:creationId xmlns:p14="http://schemas.microsoft.com/office/powerpoint/2010/main" val="370095808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710BA51-7120-4254-BD07-48DF7ED36933}" type="datetimeFigureOut">
              <a:rPr lang="en-US"/>
              <a:pPr>
                <a:defRPr/>
              </a:pPr>
              <a:t>9/10/2015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DC9C0FC-C640-4AB2-B354-417D57B91396}" type="slidenum">
              <a:rPr lang="en-US"/>
              <a:pPr>
                <a:defRPr/>
              </a:pPr>
              <a:t>‹#›</a:t>
            </a:fld>
            <a:endParaRPr lang="en-US"/>
          </a:p>
        </p:txBody>
      </p:sp>
    </p:spTree>
    <p:extLst>
      <p:ext uri="{BB962C8B-B14F-4D97-AF65-F5344CB8AC3E}">
        <p14:creationId xmlns:p14="http://schemas.microsoft.com/office/powerpoint/2010/main" val="86380652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D1F992C-8753-411D-B34A-7F76F9843219}"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D92E14-F87B-4F5C-A41F-4C3B484B1D8A}" type="slidenum">
              <a:rPr lang="en-US"/>
              <a:pPr>
                <a:defRPr/>
              </a:pPr>
              <a:t>‹#›</a:t>
            </a:fld>
            <a:endParaRPr lang="en-US"/>
          </a:p>
        </p:txBody>
      </p:sp>
    </p:spTree>
    <p:extLst>
      <p:ext uri="{BB962C8B-B14F-4D97-AF65-F5344CB8AC3E}">
        <p14:creationId xmlns:p14="http://schemas.microsoft.com/office/powerpoint/2010/main" val="364835780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D69EBAE-4464-402A-BBC0-B22C3D4276E2}" type="datetimeFigureOut">
              <a:rPr lang="en-US"/>
              <a:pPr>
                <a:defRPr/>
              </a:pPr>
              <a:t>9/10/2015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6CF942-9322-489B-A8DE-96CDF7B7A798}" type="slidenum">
              <a:rPr lang="en-US"/>
              <a:pPr>
                <a:defRPr/>
              </a:pPr>
              <a:t>‹#›</a:t>
            </a:fld>
            <a:endParaRPr lang="en-US"/>
          </a:p>
        </p:txBody>
      </p:sp>
    </p:spTree>
    <p:extLst>
      <p:ext uri="{BB962C8B-B14F-4D97-AF65-F5344CB8AC3E}">
        <p14:creationId xmlns:p14="http://schemas.microsoft.com/office/powerpoint/2010/main" val="209585419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image" Target="../media/image2.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6" Type="http://schemas.openxmlformats.org/officeDocument/2006/relationships/image" Target="../media/image2.png"/><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pn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6" Type="http://schemas.openxmlformats.org/officeDocument/2006/relationships/image" Target="../media/image2.png"/><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5" Type="http://schemas.openxmlformats.org/officeDocument/2006/relationships/image" Target="../media/image1.png"/><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400" b="0">
                <a:solidFill>
                  <a:srgbClr val="000000"/>
                </a:solidFill>
                <a:latin typeface="Arial" charset="0"/>
                <a:cs typeface="+mn-cs"/>
              </a:defRPr>
            </a:lvl1pPr>
          </a:lstStyle>
          <a:p>
            <a:pPr>
              <a:defRPr/>
            </a:pPr>
            <a:fld id="{CC18FAE3-0391-40A8-86ED-F8BCAB2B4A24}" type="datetimeFigureOut">
              <a:rPr lang="en-US"/>
              <a:pPr>
                <a:defRPr/>
              </a:pPr>
              <a:t>9/10/2015</a:t>
            </a:fld>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a:solidFill>
                  <a:srgbClr val="000000"/>
                </a:solidFill>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b="0">
                <a:solidFill>
                  <a:srgbClr val="000000"/>
                </a:solidFill>
                <a:latin typeface="Arial" charset="0"/>
                <a:cs typeface="+mn-cs"/>
              </a:defRPr>
            </a:lvl1pPr>
          </a:lstStyle>
          <a:p>
            <a:pPr>
              <a:defRPr/>
            </a:pPr>
            <a:fld id="{EBD67F25-B6A3-4F8B-9E1E-823741871C3E}" type="slidenum">
              <a:rPr lang="en-US"/>
              <a:pPr>
                <a:defRPr/>
              </a:pPr>
              <a:t>‹#›</a:t>
            </a:fld>
            <a:endParaRPr lang="en-US"/>
          </a:p>
        </p:txBody>
      </p:sp>
      <p:grpSp>
        <p:nvGrpSpPr>
          <p:cNvPr id="1031" name="Group 7"/>
          <p:cNvGrpSpPr>
            <a:grpSpLocks/>
          </p:cNvGrpSpPr>
          <p:nvPr/>
        </p:nvGrpSpPr>
        <p:grpSpPr bwMode="auto">
          <a:xfrm>
            <a:off x="0" y="5638800"/>
            <a:ext cx="12192000" cy="1219200"/>
            <a:chOff x="0" y="0"/>
            <a:chExt cx="5760" cy="768"/>
          </a:xfrm>
        </p:grpSpPr>
        <p:pic>
          <p:nvPicPr>
            <p:cNvPr id="1032" name="Picture 8"/>
            <p:cNvPicPr>
              <a:picLocks noChangeAspect="1" noChangeArrowheads="1"/>
            </p:cNvPicPr>
            <p:nvPr/>
          </p:nvPicPr>
          <p:blipFill>
            <a:blip r:embed="rId15"/>
            <a:srcRect/>
            <a:stretch>
              <a:fillRect/>
            </a:stretch>
          </p:blipFill>
          <p:spPr bwMode="auto">
            <a:xfrm>
              <a:off x="4080" y="0"/>
              <a:ext cx="1680" cy="570"/>
            </a:xfrm>
            <a:prstGeom prst="rect">
              <a:avLst/>
            </a:prstGeom>
            <a:noFill/>
            <a:ln w="9525">
              <a:noFill/>
              <a:miter lim="800000"/>
              <a:headEnd/>
              <a:tailEnd/>
            </a:ln>
          </p:spPr>
        </p:pic>
        <p:pic>
          <p:nvPicPr>
            <p:cNvPr id="1033" name="Picture 9"/>
            <p:cNvPicPr>
              <a:picLocks noChangeAspect="1" noChangeArrowheads="1"/>
            </p:cNvPicPr>
            <p:nvPr/>
          </p:nvPicPr>
          <p:blipFill>
            <a:blip r:embed="rId16"/>
            <a:srcRect/>
            <a:stretch>
              <a:fillRect/>
            </a:stretch>
          </p:blipFill>
          <p:spPr bwMode="auto">
            <a:xfrm>
              <a:off x="4080" y="564"/>
              <a:ext cx="1680" cy="204"/>
            </a:xfrm>
            <a:prstGeom prst="rect">
              <a:avLst/>
            </a:prstGeom>
            <a:noFill/>
            <a:ln w="9525">
              <a:noFill/>
              <a:miter lim="800000"/>
              <a:headEnd/>
              <a:tailEnd/>
            </a:ln>
          </p:spPr>
        </p:pic>
        <p:pic>
          <p:nvPicPr>
            <p:cNvPr id="1034" name="Picture 10"/>
            <p:cNvPicPr>
              <a:picLocks noChangeAspect="1" noChangeArrowheads="1"/>
            </p:cNvPicPr>
            <p:nvPr/>
          </p:nvPicPr>
          <p:blipFill>
            <a:blip r:embed="rId15"/>
            <a:srcRect r="98285"/>
            <a:stretch>
              <a:fillRect/>
            </a:stretch>
          </p:blipFill>
          <p:spPr bwMode="auto">
            <a:xfrm>
              <a:off x="0" y="0"/>
              <a:ext cx="4080" cy="570"/>
            </a:xfrm>
            <a:prstGeom prst="rect">
              <a:avLst/>
            </a:prstGeom>
            <a:noFill/>
            <a:ln w="9525">
              <a:noFill/>
              <a:miter lim="800000"/>
              <a:headEnd/>
              <a:tailEnd/>
            </a:ln>
          </p:spPr>
        </p:pic>
        <p:pic>
          <p:nvPicPr>
            <p:cNvPr id="1035" name="Picture 11"/>
            <p:cNvPicPr>
              <a:picLocks noChangeAspect="1" noChangeArrowheads="1"/>
            </p:cNvPicPr>
            <p:nvPr/>
          </p:nvPicPr>
          <p:blipFill>
            <a:blip r:embed="rId16"/>
            <a:srcRect l="92575"/>
            <a:stretch>
              <a:fillRect/>
            </a:stretch>
          </p:blipFill>
          <p:spPr bwMode="auto">
            <a:xfrm>
              <a:off x="0" y="564"/>
              <a:ext cx="4080" cy="204"/>
            </a:xfrm>
            <a:prstGeom prst="rect">
              <a:avLst/>
            </a:prstGeom>
            <a:noFill/>
            <a:ln w="9525">
              <a:noFill/>
              <a:miter lim="800000"/>
              <a:headEnd/>
              <a:tailEnd/>
            </a:ln>
          </p:spPr>
        </p:pic>
      </p:grpSp>
    </p:spTree>
    <p:extLst>
      <p:ext uri="{BB962C8B-B14F-4D97-AF65-F5344CB8AC3E}">
        <p14:creationId xmlns:p14="http://schemas.microsoft.com/office/powerpoint/2010/main" val="3727741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400" b="0">
                <a:solidFill>
                  <a:srgbClr val="000000"/>
                </a:solidFill>
                <a:latin typeface="Arial" charset="0"/>
                <a:cs typeface="+mn-cs"/>
              </a:defRPr>
            </a:lvl1pPr>
          </a:lstStyle>
          <a:p>
            <a:pPr>
              <a:defRPr/>
            </a:pPr>
            <a:fld id="{CC18FAE3-0391-40A8-86ED-F8BCAB2B4A24}" type="datetimeFigureOut">
              <a:rPr lang="en-US"/>
              <a:pPr>
                <a:defRPr/>
              </a:pPr>
              <a:t>9/10/2015</a:t>
            </a:fld>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a:solidFill>
                  <a:srgbClr val="000000"/>
                </a:solidFill>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b="0">
                <a:solidFill>
                  <a:srgbClr val="000000"/>
                </a:solidFill>
                <a:latin typeface="Arial" charset="0"/>
                <a:cs typeface="+mn-cs"/>
              </a:defRPr>
            </a:lvl1pPr>
          </a:lstStyle>
          <a:p>
            <a:pPr>
              <a:defRPr/>
            </a:pPr>
            <a:fld id="{EBD67F25-B6A3-4F8B-9E1E-823741871C3E}" type="slidenum">
              <a:rPr lang="en-US"/>
              <a:pPr>
                <a:defRPr/>
              </a:pPr>
              <a:t>‹#›</a:t>
            </a:fld>
            <a:endParaRPr lang="en-US"/>
          </a:p>
        </p:txBody>
      </p:sp>
      <p:grpSp>
        <p:nvGrpSpPr>
          <p:cNvPr id="1031" name="Group 7"/>
          <p:cNvGrpSpPr>
            <a:grpSpLocks/>
          </p:cNvGrpSpPr>
          <p:nvPr/>
        </p:nvGrpSpPr>
        <p:grpSpPr bwMode="auto">
          <a:xfrm>
            <a:off x="0" y="5638800"/>
            <a:ext cx="12192000" cy="1219200"/>
            <a:chOff x="0" y="0"/>
            <a:chExt cx="5760" cy="768"/>
          </a:xfrm>
        </p:grpSpPr>
        <p:pic>
          <p:nvPicPr>
            <p:cNvPr id="1032" name="Picture 8"/>
            <p:cNvPicPr>
              <a:picLocks noChangeAspect="1" noChangeArrowheads="1"/>
            </p:cNvPicPr>
            <p:nvPr/>
          </p:nvPicPr>
          <p:blipFill>
            <a:blip r:embed="rId15"/>
            <a:srcRect/>
            <a:stretch>
              <a:fillRect/>
            </a:stretch>
          </p:blipFill>
          <p:spPr bwMode="auto">
            <a:xfrm>
              <a:off x="4080" y="0"/>
              <a:ext cx="1680" cy="570"/>
            </a:xfrm>
            <a:prstGeom prst="rect">
              <a:avLst/>
            </a:prstGeom>
            <a:noFill/>
            <a:ln w="9525">
              <a:noFill/>
              <a:miter lim="800000"/>
              <a:headEnd/>
              <a:tailEnd/>
            </a:ln>
          </p:spPr>
        </p:pic>
        <p:pic>
          <p:nvPicPr>
            <p:cNvPr id="1033" name="Picture 9"/>
            <p:cNvPicPr>
              <a:picLocks noChangeAspect="1" noChangeArrowheads="1"/>
            </p:cNvPicPr>
            <p:nvPr/>
          </p:nvPicPr>
          <p:blipFill>
            <a:blip r:embed="rId16"/>
            <a:srcRect/>
            <a:stretch>
              <a:fillRect/>
            </a:stretch>
          </p:blipFill>
          <p:spPr bwMode="auto">
            <a:xfrm>
              <a:off x="4080" y="564"/>
              <a:ext cx="1680" cy="204"/>
            </a:xfrm>
            <a:prstGeom prst="rect">
              <a:avLst/>
            </a:prstGeom>
            <a:noFill/>
            <a:ln w="9525">
              <a:noFill/>
              <a:miter lim="800000"/>
              <a:headEnd/>
              <a:tailEnd/>
            </a:ln>
          </p:spPr>
        </p:pic>
        <p:pic>
          <p:nvPicPr>
            <p:cNvPr id="1034" name="Picture 10"/>
            <p:cNvPicPr>
              <a:picLocks noChangeAspect="1" noChangeArrowheads="1"/>
            </p:cNvPicPr>
            <p:nvPr/>
          </p:nvPicPr>
          <p:blipFill>
            <a:blip r:embed="rId15"/>
            <a:srcRect r="98285"/>
            <a:stretch>
              <a:fillRect/>
            </a:stretch>
          </p:blipFill>
          <p:spPr bwMode="auto">
            <a:xfrm>
              <a:off x="0" y="0"/>
              <a:ext cx="4080" cy="570"/>
            </a:xfrm>
            <a:prstGeom prst="rect">
              <a:avLst/>
            </a:prstGeom>
            <a:noFill/>
            <a:ln w="9525">
              <a:noFill/>
              <a:miter lim="800000"/>
              <a:headEnd/>
              <a:tailEnd/>
            </a:ln>
          </p:spPr>
        </p:pic>
        <p:pic>
          <p:nvPicPr>
            <p:cNvPr id="1035" name="Picture 11"/>
            <p:cNvPicPr>
              <a:picLocks noChangeAspect="1" noChangeArrowheads="1"/>
            </p:cNvPicPr>
            <p:nvPr/>
          </p:nvPicPr>
          <p:blipFill>
            <a:blip r:embed="rId16"/>
            <a:srcRect l="92575"/>
            <a:stretch>
              <a:fillRect/>
            </a:stretch>
          </p:blipFill>
          <p:spPr bwMode="auto">
            <a:xfrm>
              <a:off x="0" y="564"/>
              <a:ext cx="4080" cy="204"/>
            </a:xfrm>
            <a:prstGeom prst="rect">
              <a:avLst/>
            </a:prstGeom>
            <a:noFill/>
            <a:ln w="9525">
              <a:noFill/>
              <a:miter lim="800000"/>
              <a:headEnd/>
              <a:tailEnd/>
            </a:ln>
          </p:spPr>
        </p:pic>
      </p:grpSp>
    </p:spTree>
    <p:extLst>
      <p:ext uri="{BB962C8B-B14F-4D97-AF65-F5344CB8AC3E}">
        <p14:creationId xmlns:p14="http://schemas.microsoft.com/office/powerpoint/2010/main" val="425102776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400" b="0">
                <a:solidFill>
                  <a:srgbClr val="000000"/>
                </a:solidFill>
                <a:latin typeface="Arial" charset="0"/>
                <a:cs typeface="+mn-cs"/>
              </a:defRPr>
            </a:lvl1pPr>
          </a:lstStyle>
          <a:p>
            <a:pPr>
              <a:defRPr/>
            </a:pPr>
            <a:fld id="{CC18FAE3-0391-40A8-86ED-F8BCAB2B4A24}" type="datetimeFigureOut">
              <a:rPr lang="en-US"/>
              <a:pPr>
                <a:defRPr/>
              </a:pPr>
              <a:t>9/10/2015</a:t>
            </a:fld>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a:solidFill>
                  <a:srgbClr val="000000"/>
                </a:solidFill>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b="0">
                <a:solidFill>
                  <a:srgbClr val="000000"/>
                </a:solidFill>
                <a:latin typeface="Arial" charset="0"/>
                <a:cs typeface="+mn-cs"/>
              </a:defRPr>
            </a:lvl1pPr>
          </a:lstStyle>
          <a:p>
            <a:pPr>
              <a:defRPr/>
            </a:pPr>
            <a:fld id="{EBD67F25-B6A3-4F8B-9E1E-823741871C3E}" type="slidenum">
              <a:rPr lang="en-US"/>
              <a:pPr>
                <a:defRPr/>
              </a:pPr>
              <a:t>‹#›</a:t>
            </a:fld>
            <a:endParaRPr lang="en-US"/>
          </a:p>
        </p:txBody>
      </p:sp>
      <p:grpSp>
        <p:nvGrpSpPr>
          <p:cNvPr id="1031" name="Group 7"/>
          <p:cNvGrpSpPr>
            <a:grpSpLocks/>
          </p:cNvGrpSpPr>
          <p:nvPr/>
        </p:nvGrpSpPr>
        <p:grpSpPr bwMode="auto">
          <a:xfrm>
            <a:off x="0" y="5638800"/>
            <a:ext cx="12192000" cy="1219200"/>
            <a:chOff x="0" y="0"/>
            <a:chExt cx="5760" cy="768"/>
          </a:xfrm>
        </p:grpSpPr>
        <p:pic>
          <p:nvPicPr>
            <p:cNvPr id="1032" name="Picture 8"/>
            <p:cNvPicPr>
              <a:picLocks noChangeAspect="1" noChangeArrowheads="1"/>
            </p:cNvPicPr>
            <p:nvPr/>
          </p:nvPicPr>
          <p:blipFill>
            <a:blip r:embed="rId15"/>
            <a:srcRect/>
            <a:stretch>
              <a:fillRect/>
            </a:stretch>
          </p:blipFill>
          <p:spPr bwMode="auto">
            <a:xfrm>
              <a:off x="4080" y="0"/>
              <a:ext cx="1680" cy="570"/>
            </a:xfrm>
            <a:prstGeom prst="rect">
              <a:avLst/>
            </a:prstGeom>
            <a:noFill/>
            <a:ln w="9525">
              <a:noFill/>
              <a:miter lim="800000"/>
              <a:headEnd/>
              <a:tailEnd/>
            </a:ln>
          </p:spPr>
        </p:pic>
        <p:pic>
          <p:nvPicPr>
            <p:cNvPr id="1033" name="Picture 9"/>
            <p:cNvPicPr>
              <a:picLocks noChangeAspect="1" noChangeArrowheads="1"/>
            </p:cNvPicPr>
            <p:nvPr/>
          </p:nvPicPr>
          <p:blipFill>
            <a:blip r:embed="rId16"/>
            <a:srcRect/>
            <a:stretch>
              <a:fillRect/>
            </a:stretch>
          </p:blipFill>
          <p:spPr bwMode="auto">
            <a:xfrm>
              <a:off x="4080" y="564"/>
              <a:ext cx="1680" cy="204"/>
            </a:xfrm>
            <a:prstGeom prst="rect">
              <a:avLst/>
            </a:prstGeom>
            <a:noFill/>
            <a:ln w="9525">
              <a:noFill/>
              <a:miter lim="800000"/>
              <a:headEnd/>
              <a:tailEnd/>
            </a:ln>
          </p:spPr>
        </p:pic>
        <p:pic>
          <p:nvPicPr>
            <p:cNvPr id="1034" name="Picture 10"/>
            <p:cNvPicPr>
              <a:picLocks noChangeAspect="1" noChangeArrowheads="1"/>
            </p:cNvPicPr>
            <p:nvPr/>
          </p:nvPicPr>
          <p:blipFill>
            <a:blip r:embed="rId15"/>
            <a:srcRect r="98285"/>
            <a:stretch>
              <a:fillRect/>
            </a:stretch>
          </p:blipFill>
          <p:spPr bwMode="auto">
            <a:xfrm>
              <a:off x="0" y="0"/>
              <a:ext cx="4080" cy="570"/>
            </a:xfrm>
            <a:prstGeom prst="rect">
              <a:avLst/>
            </a:prstGeom>
            <a:noFill/>
            <a:ln w="9525">
              <a:noFill/>
              <a:miter lim="800000"/>
              <a:headEnd/>
              <a:tailEnd/>
            </a:ln>
          </p:spPr>
        </p:pic>
        <p:pic>
          <p:nvPicPr>
            <p:cNvPr id="1035" name="Picture 11"/>
            <p:cNvPicPr>
              <a:picLocks noChangeAspect="1" noChangeArrowheads="1"/>
            </p:cNvPicPr>
            <p:nvPr/>
          </p:nvPicPr>
          <p:blipFill>
            <a:blip r:embed="rId16"/>
            <a:srcRect l="92575"/>
            <a:stretch>
              <a:fillRect/>
            </a:stretch>
          </p:blipFill>
          <p:spPr bwMode="auto">
            <a:xfrm>
              <a:off x="0" y="564"/>
              <a:ext cx="4080" cy="204"/>
            </a:xfrm>
            <a:prstGeom prst="rect">
              <a:avLst/>
            </a:prstGeom>
            <a:noFill/>
            <a:ln w="9525">
              <a:noFill/>
              <a:miter lim="800000"/>
              <a:headEnd/>
              <a:tailEnd/>
            </a:ln>
          </p:spPr>
        </p:pic>
      </p:grpSp>
    </p:spTree>
    <p:extLst>
      <p:ext uri="{BB962C8B-B14F-4D97-AF65-F5344CB8AC3E}">
        <p14:creationId xmlns:p14="http://schemas.microsoft.com/office/powerpoint/2010/main" val="428018836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400" b="0">
                <a:solidFill>
                  <a:srgbClr val="000000"/>
                </a:solidFill>
                <a:latin typeface="Arial" charset="0"/>
                <a:cs typeface="+mn-cs"/>
              </a:defRPr>
            </a:lvl1pPr>
          </a:lstStyle>
          <a:p>
            <a:pPr>
              <a:defRPr/>
            </a:pPr>
            <a:fld id="{CC18FAE3-0391-40A8-86ED-F8BCAB2B4A24}" type="datetimeFigureOut">
              <a:rPr lang="en-US"/>
              <a:pPr>
                <a:defRPr/>
              </a:pPr>
              <a:t>9/10/2015</a:t>
            </a:fld>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a:solidFill>
                  <a:srgbClr val="000000"/>
                </a:solidFill>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b="0">
                <a:solidFill>
                  <a:srgbClr val="000000"/>
                </a:solidFill>
                <a:latin typeface="Arial" charset="0"/>
                <a:cs typeface="+mn-cs"/>
              </a:defRPr>
            </a:lvl1pPr>
          </a:lstStyle>
          <a:p>
            <a:pPr>
              <a:defRPr/>
            </a:pPr>
            <a:fld id="{EBD67F25-B6A3-4F8B-9E1E-823741871C3E}" type="slidenum">
              <a:rPr lang="en-US"/>
              <a:pPr>
                <a:defRPr/>
              </a:pPr>
              <a:t>‹#›</a:t>
            </a:fld>
            <a:endParaRPr lang="en-US"/>
          </a:p>
        </p:txBody>
      </p:sp>
      <p:grpSp>
        <p:nvGrpSpPr>
          <p:cNvPr id="1031" name="Group 7"/>
          <p:cNvGrpSpPr>
            <a:grpSpLocks/>
          </p:cNvGrpSpPr>
          <p:nvPr/>
        </p:nvGrpSpPr>
        <p:grpSpPr bwMode="auto">
          <a:xfrm>
            <a:off x="0" y="5638800"/>
            <a:ext cx="12192000" cy="1219200"/>
            <a:chOff x="0" y="0"/>
            <a:chExt cx="5760" cy="768"/>
          </a:xfrm>
        </p:grpSpPr>
        <p:pic>
          <p:nvPicPr>
            <p:cNvPr id="1032" name="Picture 8"/>
            <p:cNvPicPr>
              <a:picLocks noChangeAspect="1" noChangeArrowheads="1"/>
            </p:cNvPicPr>
            <p:nvPr/>
          </p:nvPicPr>
          <p:blipFill>
            <a:blip r:embed="rId15"/>
            <a:srcRect/>
            <a:stretch>
              <a:fillRect/>
            </a:stretch>
          </p:blipFill>
          <p:spPr bwMode="auto">
            <a:xfrm>
              <a:off x="4080" y="0"/>
              <a:ext cx="1680" cy="570"/>
            </a:xfrm>
            <a:prstGeom prst="rect">
              <a:avLst/>
            </a:prstGeom>
            <a:noFill/>
            <a:ln w="9525">
              <a:noFill/>
              <a:miter lim="800000"/>
              <a:headEnd/>
              <a:tailEnd/>
            </a:ln>
          </p:spPr>
        </p:pic>
        <p:pic>
          <p:nvPicPr>
            <p:cNvPr id="1033" name="Picture 9"/>
            <p:cNvPicPr>
              <a:picLocks noChangeAspect="1" noChangeArrowheads="1"/>
            </p:cNvPicPr>
            <p:nvPr/>
          </p:nvPicPr>
          <p:blipFill>
            <a:blip r:embed="rId16"/>
            <a:srcRect/>
            <a:stretch>
              <a:fillRect/>
            </a:stretch>
          </p:blipFill>
          <p:spPr bwMode="auto">
            <a:xfrm>
              <a:off x="4080" y="564"/>
              <a:ext cx="1680" cy="204"/>
            </a:xfrm>
            <a:prstGeom prst="rect">
              <a:avLst/>
            </a:prstGeom>
            <a:noFill/>
            <a:ln w="9525">
              <a:noFill/>
              <a:miter lim="800000"/>
              <a:headEnd/>
              <a:tailEnd/>
            </a:ln>
          </p:spPr>
        </p:pic>
        <p:pic>
          <p:nvPicPr>
            <p:cNvPr id="1034" name="Picture 10"/>
            <p:cNvPicPr>
              <a:picLocks noChangeAspect="1" noChangeArrowheads="1"/>
            </p:cNvPicPr>
            <p:nvPr/>
          </p:nvPicPr>
          <p:blipFill>
            <a:blip r:embed="rId15"/>
            <a:srcRect r="98285"/>
            <a:stretch>
              <a:fillRect/>
            </a:stretch>
          </p:blipFill>
          <p:spPr bwMode="auto">
            <a:xfrm>
              <a:off x="0" y="0"/>
              <a:ext cx="4080" cy="570"/>
            </a:xfrm>
            <a:prstGeom prst="rect">
              <a:avLst/>
            </a:prstGeom>
            <a:noFill/>
            <a:ln w="9525">
              <a:noFill/>
              <a:miter lim="800000"/>
              <a:headEnd/>
              <a:tailEnd/>
            </a:ln>
          </p:spPr>
        </p:pic>
        <p:pic>
          <p:nvPicPr>
            <p:cNvPr id="1035" name="Picture 11"/>
            <p:cNvPicPr>
              <a:picLocks noChangeAspect="1" noChangeArrowheads="1"/>
            </p:cNvPicPr>
            <p:nvPr/>
          </p:nvPicPr>
          <p:blipFill>
            <a:blip r:embed="rId16"/>
            <a:srcRect l="92575"/>
            <a:stretch>
              <a:fillRect/>
            </a:stretch>
          </p:blipFill>
          <p:spPr bwMode="auto">
            <a:xfrm>
              <a:off x="0" y="564"/>
              <a:ext cx="4080" cy="204"/>
            </a:xfrm>
            <a:prstGeom prst="rect">
              <a:avLst/>
            </a:prstGeom>
            <a:noFill/>
            <a:ln w="9525">
              <a:noFill/>
              <a:miter lim="800000"/>
              <a:headEnd/>
              <a:tailEnd/>
            </a:ln>
          </p:spPr>
        </p:pic>
      </p:grpSp>
    </p:spTree>
    <p:extLst>
      <p:ext uri="{BB962C8B-B14F-4D97-AF65-F5344CB8AC3E}">
        <p14:creationId xmlns:p14="http://schemas.microsoft.com/office/powerpoint/2010/main" val="418235328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400" b="0">
                <a:solidFill>
                  <a:srgbClr val="000000"/>
                </a:solidFill>
                <a:latin typeface="Arial" charset="0"/>
                <a:cs typeface="+mn-cs"/>
              </a:defRPr>
            </a:lvl1pPr>
          </a:lstStyle>
          <a:p>
            <a:pPr>
              <a:defRPr/>
            </a:pPr>
            <a:fld id="{CC18FAE3-0391-40A8-86ED-F8BCAB2B4A24}" type="datetimeFigureOut">
              <a:rPr lang="en-US"/>
              <a:pPr>
                <a:defRPr/>
              </a:pPr>
              <a:t>9/10/2015</a:t>
            </a:fld>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a:solidFill>
                  <a:srgbClr val="000000"/>
                </a:solidFill>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b="0">
                <a:solidFill>
                  <a:srgbClr val="000000"/>
                </a:solidFill>
                <a:latin typeface="Arial" charset="0"/>
                <a:cs typeface="+mn-cs"/>
              </a:defRPr>
            </a:lvl1pPr>
          </a:lstStyle>
          <a:p>
            <a:pPr>
              <a:defRPr/>
            </a:pPr>
            <a:fld id="{EBD67F25-B6A3-4F8B-9E1E-823741871C3E}" type="slidenum">
              <a:rPr lang="en-US"/>
              <a:pPr>
                <a:defRPr/>
              </a:pPr>
              <a:t>‹#›</a:t>
            </a:fld>
            <a:endParaRPr lang="en-US"/>
          </a:p>
        </p:txBody>
      </p:sp>
      <p:grpSp>
        <p:nvGrpSpPr>
          <p:cNvPr id="1031" name="Group 7"/>
          <p:cNvGrpSpPr>
            <a:grpSpLocks/>
          </p:cNvGrpSpPr>
          <p:nvPr/>
        </p:nvGrpSpPr>
        <p:grpSpPr bwMode="auto">
          <a:xfrm>
            <a:off x="0" y="5638800"/>
            <a:ext cx="12192000" cy="1219200"/>
            <a:chOff x="0" y="0"/>
            <a:chExt cx="5760" cy="768"/>
          </a:xfrm>
        </p:grpSpPr>
        <p:pic>
          <p:nvPicPr>
            <p:cNvPr id="1032" name="Picture 8"/>
            <p:cNvPicPr>
              <a:picLocks noChangeAspect="1" noChangeArrowheads="1"/>
            </p:cNvPicPr>
            <p:nvPr/>
          </p:nvPicPr>
          <p:blipFill>
            <a:blip r:embed="rId15"/>
            <a:srcRect/>
            <a:stretch>
              <a:fillRect/>
            </a:stretch>
          </p:blipFill>
          <p:spPr bwMode="auto">
            <a:xfrm>
              <a:off x="4080" y="0"/>
              <a:ext cx="1680" cy="570"/>
            </a:xfrm>
            <a:prstGeom prst="rect">
              <a:avLst/>
            </a:prstGeom>
            <a:noFill/>
            <a:ln w="9525">
              <a:noFill/>
              <a:miter lim="800000"/>
              <a:headEnd/>
              <a:tailEnd/>
            </a:ln>
          </p:spPr>
        </p:pic>
        <p:pic>
          <p:nvPicPr>
            <p:cNvPr id="1033" name="Picture 9"/>
            <p:cNvPicPr>
              <a:picLocks noChangeAspect="1" noChangeArrowheads="1"/>
            </p:cNvPicPr>
            <p:nvPr/>
          </p:nvPicPr>
          <p:blipFill>
            <a:blip r:embed="rId16"/>
            <a:srcRect/>
            <a:stretch>
              <a:fillRect/>
            </a:stretch>
          </p:blipFill>
          <p:spPr bwMode="auto">
            <a:xfrm>
              <a:off x="4080" y="564"/>
              <a:ext cx="1680" cy="204"/>
            </a:xfrm>
            <a:prstGeom prst="rect">
              <a:avLst/>
            </a:prstGeom>
            <a:noFill/>
            <a:ln w="9525">
              <a:noFill/>
              <a:miter lim="800000"/>
              <a:headEnd/>
              <a:tailEnd/>
            </a:ln>
          </p:spPr>
        </p:pic>
        <p:pic>
          <p:nvPicPr>
            <p:cNvPr id="1034" name="Picture 10"/>
            <p:cNvPicPr>
              <a:picLocks noChangeAspect="1" noChangeArrowheads="1"/>
            </p:cNvPicPr>
            <p:nvPr/>
          </p:nvPicPr>
          <p:blipFill>
            <a:blip r:embed="rId15"/>
            <a:srcRect r="98285"/>
            <a:stretch>
              <a:fillRect/>
            </a:stretch>
          </p:blipFill>
          <p:spPr bwMode="auto">
            <a:xfrm>
              <a:off x="0" y="0"/>
              <a:ext cx="4080" cy="570"/>
            </a:xfrm>
            <a:prstGeom prst="rect">
              <a:avLst/>
            </a:prstGeom>
            <a:noFill/>
            <a:ln w="9525">
              <a:noFill/>
              <a:miter lim="800000"/>
              <a:headEnd/>
              <a:tailEnd/>
            </a:ln>
          </p:spPr>
        </p:pic>
        <p:pic>
          <p:nvPicPr>
            <p:cNvPr id="1035" name="Picture 11"/>
            <p:cNvPicPr>
              <a:picLocks noChangeAspect="1" noChangeArrowheads="1"/>
            </p:cNvPicPr>
            <p:nvPr/>
          </p:nvPicPr>
          <p:blipFill>
            <a:blip r:embed="rId16"/>
            <a:srcRect l="92575"/>
            <a:stretch>
              <a:fillRect/>
            </a:stretch>
          </p:blipFill>
          <p:spPr bwMode="auto">
            <a:xfrm>
              <a:off x="0" y="564"/>
              <a:ext cx="4080" cy="204"/>
            </a:xfrm>
            <a:prstGeom prst="rect">
              <a:avLst/>
            </a:prstGeom>
            <a:noFill/>
            <a:ln w="9525">
              <a:noFill/>
              <a:miter lim="800000"/>
              <a:headEnd/>
              <a:tailEnd/>
            </a:ln>
          </p:spPr>
        </p:pic>
      </p:grpSp>
    </p:spTree>
    <p:extLst>
      <p:ext uri="{BB962C8B-B14F-4D97-AF65-F5344CB8AC3E}">
        <p14:creationId xmlns:p14="http://schemas.microsoft.com/office/powerpoint/2010/main" val="2581219913"/>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54.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0.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wmf"/><Relationship Id="rId1" Type="http://schemas.openxmlformats.org/officeDocument/2006/relationships/slideLayout" Target="../slideLayouts/slideLayout65.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ctrTitle"/>
          </p:nvPr>
        </p:nvSpPr>
        <p:spPr>
          <a:xfrm>
            <a:off x="2209800" y="1143001"/>
            <a:ext cx="7772400" cy="1470025"/>
          </a:xfrm>
        </p:spPr>
        <p:txBody>
          <a:bodyPr/>
          <a:lstStyle/>
          <a:p>
            <a:pPr eaLnBrk="1" hangingPunct="1"/>
            <a:r>
              <a:rPr lang="en-US" sz="4000" b="1" dirty="0" smtClean="0"/>
              <a:t>Health Enterprise Zone</a:t>
            </a:r>
            <a:br>
              <a:rPr lang="en-US" sz="4000" b="1" dirty="0" smtClean="0"/>
            </a:br>
            <a:r>
              <a:rPr lang="en-US" sz="4000" b="1" dirty="0" smtClean="0"/>
              <a:t/>
            </a:r>
            <a:br>
              <a:rPr lang="en-US" sz="4000" b="1" dirty="0" smtClean="0"/>
            </a:br>
            <a:r>
              <a:rPr lang="en-US" sz="3600" b="1" dirty="0" smtClean="0"/>
              <a:t>Tax Credit Overview</a:t>
            </a:r>
            <a:endParaRPr lang="en-US" sz="3600" b="1" dirty="0"/>
          </a:p>
        </p:txBody>
      </p:sp>
      <p:sp>
        <p:nvSpPr>
          <p:cNvPr id="31746" name="Subtitle 2"/>
          <p:cNvSpPr>
            <a:spLocks noGrp="1"/>
          </p:cNvSpPr>
          <p:nvPr>
            <p:ph type="subTitle" idx="1"/>
          </p:nvPr>
        </p:nvSpPr>
        <p:spPr>
          <a:xfrm>
            <a:off x="2895600" y="3581400"/>
            <a:ext cx="6400800" cy="2057400"/>
          </a:xfrm>
        </p:spPr>
        <p:txBody>
          <a:bodyPr/>
          <a:lstStyle/>
          <a:p>
            <a:pPr eaLnBrk="1" hangingPunct="1"/>
            <a:r>
              <a:rPr lang="en-US" sz="2000" dirty="0"/>
              <a:t>Christina Shaklee, MA</a:t>
            </a:r>
          </a:p>
          <a:p>
            <a:pPr eaLnBrk="1" hangingPunct="1"/>
            <a:r>
              <a:rPr lang="en-US" sz="2000" dirty="0"/>
              <a:t>Public Health Associate</a:t>
            </a:r>
          </a:p>
          <a:p>
            <a:pPr eaLnBrk="1" hangingPunct="1"/>
            <a:r>
              <a:rPr lang="en-US" sz="2000" dirty="0" smtClean="0"/>
              <a:t>Maryland </a:t>
            </a:r>
            <a:r>
              <a:rPr lang="en-US" sz="2000" dirty="0"/>
              <a:t>Department of Health and Mental </a:t>
            </a:r>
            <a:r>
              <a:rPr lang="en-US" sz="2000" dirty="0" smtClean="0"/>
              <a:t>Hygiene</a:t>
            </a:r>
          </a:p>
          <a:p>
            <a:pPr eaLnBrk="1" hangingPunct="1"/>
            <a:endParaRPr lang="en-US" sz="2000" dirty="0"/>
          </a:p>
          <a:p>
            <a:pPr eaLnBrk="1" hangingPunct="1"/>
            <a:r>
              <a:rPr lang="en-US" sz="2000" dirty="0" smtClean="0"/>
              <a:t>September 11, 2015</a:t>
            </a:r>
            <a:endParaRPr lang="en-US" sz="20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9575" y="5638800"/>
            <a:ext cx="1884218" cy="1219200"/>
          </a:xfrm>
          <a:prstGeom prst="rect">
            <a:avLst/>
          </a:prstGeom>
        </p:spPr>
      </p:pic>
      <p:sp>
        <p:nvSpPr>
          <p:cNvPr id="3" name="AutoShape 2" descr="Displaying MCHRC High Resolution LOGO.jpg"/>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a:solidFill>
                <a:srgbClr val="000000"/>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7000" y="5975491"/>
            <a:ext cx="1844040" cy="923544"/>
          </a:xfrm>
          <a:prstGeom prst="rect">
            <a:avLst/>
          </a:prstGeom>
        </p:spPr>
      </p:pic>
    </p:spTree>
    <p:extLst>
      <p:ext uri="{BB962C8B-B14F-4D97-AF65-F5344CB8AC3E}">
        <p14:creationId xmlns:p14="http://schemas.microsoft.com/office/powerpoint/2010/main" val="2040330343"/>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smtClean="0"/>
              <a:t>Letter of Support </a:t>
            </a:r>
            <a:r>
              <a:rPr lang="en-US" sz="3000" b="1" dirty="0" smtClean="0"/>
              <a:t>Criteria for All Zones</a:t>
            </a:r>
            <a:endParaRPr lang="en-US" sz="3000"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602842" y="5935287"/>
            <a:ext cx="1845425" cy="92271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6400" y="5638800"/>
            <a:ext cx="1884218" cy="1219200"/>
          </a:xfrm>
          <a:prstGeom prst="rect">
            <a:avLst/>
          </a:prstGeom>
        </p:spPr>
      </p:pic>
      <p:sp>
        <p:nvSpPr>
          <p:cNvPr id="6" name="TextBox 5"/>
          <p:cNvSpPr txBox="1"/>
          <p:nvPr/>
        </p:nvSpPr>
        <p:spPr>
          <a:xfrm>
            <a:off x="609600" y="1700011"/>
            <a:ext cx="10972800" cy="4616648"/>
          </a:xfrm>
          <a:prstGeom prst="rect">
            <a:avLst/>
          </a:prstGeom>
          <a:noFill/>
        </p:spPr>
        <p:txBody>
          <a:bodyPr wrap="square" rtlCol="0">
            <a:spAutoFit/>
          </a:bodyPr>
          <a:lstStyle/>
          <a:p>
            <a:pPr>
              <a:spcAft>
                <a:spcPts val="1200"/>
              </a:spcAft>
            </a:pPr>
            <a:r>
              <a:rPr lang="en-US" sz="2800" dirty="0" smtClean="0"/>
              <a:t>Tax Credit </a:t>
            </a:r>
            <a:r>
              <a:rPr lang="en-US" sz="2800" dirty="0" smtClean="0"/>
              <a:t>Applicant Eligibility:</a:t>
            </a:r>
            <a:endParaRPr lang="en-US" sz="2800" dirty="0" smtClean="0"/>
          </a:p>
          <a:p>
            <a:pPr marL="457200" indent="-457200">
              <a:spcAft>
                <a:spcPts val="1200"/>
              </a:spcAft>
              <a:buFontTx/>
              <a:buChar char="-"/>
            </a:pPr>
            <a:r>
              <a:rPr lang="en-US" sz="2800" dirty="0" smtClean="0"/>
              <a:t>P</a:t>
            </a:r>
            <a:r>
              <a:rPr lang="en-US" sz="2800" dirty="0" smtClean="0"/>
              <a:t>rovides </a:t>
            </a:r>
            <a:r>
              <a:rPr lang="en-US" sz="2800" dirty="0" smtClean="0"/>
              <a:t>services in the HEZ;</a:t>
            </a:r>
          </a:p>
          <a:p>
            <a:pPr marL="457200" indent="-457200">
              <a:spcAft>
                <a:spcPts val="1200"/>
              </a:spcAft>
              <a:buFontTx/>
              <a:buChar char="-"/>
            </a:pPr>
            <a:r>
              <a:rPr lang="en-US" sz="2800" dirty="0" smtClean="0"/>
              <a:t>Is “in accordance with” the proposal approved by the Secretary (i.e. works </a:t>
            </a:r>
            <a:r>
              <a:rPr lang="en-US" sz="2800" dirty="0" smtClean="0"/>
              <a:t>with the HEZ to meet goals and </a:t>
            </a:r>
            <a:r>
              <a:rPr lang="en-US" sz="2800" dirty="0" smtClean="0"/>
              <a:t>objectives), and</a:t>
            </a:r>
            <a:endParaRPr lang="en-US" sz="2800" dirty="0" smtClean="0"/>
          </a:p>
          <a:p>
            <a:pPr marL="457200" indent="-457200">
              <a:spcAft>
                <a:spcPts val="1200"/>
              </a:spcAft>
              <a:buFontTx/>
              <a:buChar char="-"/>
            </a:pPr>
            <a:r>
              <a:rPr lang="en-US" sz="2800" dirty="0" smtClean="0"/>
              <a:t>Has </a:t>
            </a:r>
            <a:r>
              <a:rPr lang="en-US" sz="2800" dirty="0" smtClean="0"/>
              <a:t>established or expanded health care services in the Zone.</a:t>
            </a:r>
          </a:p>
          <a:p>
            <a:pPr>
              <a:spcAft>
                <a:spcPts val="1200"/>
              </a:spcAft>
            </a:pPr>
            <a:endParaRPr lang="en-US" sz="2800" dirty="0" smtClean="0"/>
          </a:p>
          <a:p>
            <a:pPr marL="457200" indent="-457200">
              <a:spcAft>
                <a:spcPts val="1200"/>
              </a:spcAft>
              <a:buFontTx/>
              <a:buChar char="-"/>
            </a:pPr>
            <a:endParaRPr lang="en-US" sz="2800" dirty="0" smtClean="0"/>
          </a:p>
          <a:p>
            <a:pPr marL="457200" indent="-457200">
              <a:spcAft>
                <a:spcPts val="1200"/>
              </a:spcAft>
              <a:buFontTx/>
              <a:buChar char="-"/>
            </a:pPr>
            <a:endParaRPr lang="en-US" sz="2800" dirty="0" smtClean="0"/>
          </a:p>
        </p:txBody>
      </p:sp>
    </p:spTree>
    <p:extLst>
      <p:ext uri="{BB962C8B-B14F-4D97-AF65-F5344CB8AC3E}">
        <p14:creationId xmlns:p14="http://schemas.microsoft.com/office/powerpoint/2010/main" val="123719389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smtClean="0"/>
              <a:t>Considerations/Requirements</a:t>
            </a:r>
            <a:endParaRPr lang="en-US" sz="3000"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602842" y="5935287"/>
            <a:ext cx="1845425" cy="92271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6400" y="5638800"/>
            <a:ext cx="1884218" cy="1219200"/>
          </a:xfrm>
          <a:prstGeom prst="rect">
            <a:avLst/>
          </a:prstGeom>
        </p:spPr>
      </p:pic>
      <p:sp>
        <p:nvSpPr>
          <p:cNvPr id="6" name="TextBox 5"/>
          <p:cNvSpPr txBox="1"/>
          <p:nvPr/>
        </p:nvSpPr>
        <p:spPr>
          <a:xfrm>
            <a:off x="609600" y="1239383"/>
            <a:ext cx="10972800" cy="461664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400" dirty="0" smtClean="0"/>
              <a:t>HEZ can decide if they want to provide LOS on a rolling basis or require an initial application once or twice during the tax year</a:t>
            </a:r>
          </a:p>
          <a:p>
            <a:pPr marL="285750" indent="-285750">
              <a:spcAft>
                <a:spcPts val="1200"/>
              </a:spcAft>
              <a:buFont typeface="Arial" panose="020B0604020202020204" pitchFamily="34" charset="0"/>
              <a:buChar char="•"/>
            </a:pPr>
            <a:r>
              <a:rPr lang="en-US" sz="2400" dirty="0" smtClean="0"/>
              <a:t>LOS Criteria must be consistent across ALL Zones. </a:t>
            </a:r>
          </a:p>
          <a:p>
            <a:pPr marL="285750" indent="-285750">
              <a:spcAft>
                <a:spcPts val="1200"/>
              </a:spcAft>
              <a:buFont typeface="Arial" panose="020B0604020202020204" pitchFamily="34" charset="0"/>
              <a:buChar char="•"/>
            </a:pPr>
            <a:r>
              <a:rPr lang="en-US" sz="2400" dirty="0" smtClean="0"/>
              <a:t>Providers/Entities MUST meet all statutory requirements (cultural competency, accept Medicaid/uninsured, and provide relevant services)</a:t>
            </a:r>
          </a:p>
          <a:p>
            <a:pPr marL="285750" indent="-285750">
              <a:spcAft>
                <a:spcPts val="1200"/>
              </a:spcAft>
              <a:buFont typeface="Arial" panose="020B0604020202020204" pitchFamily="34" charset="0"/>
              <a:buChar char="•"/>
            </a:pPr>
            <a:r>
              <a:rPr lang="en-US" sz="2400" dirty="0" smtClean="0"/>
              <a:t>Must be located in the HEZ </a:t>
            </a:r>
          </a:p>
          <a:p>
            <a:pPr marL="285750" indent="-285750">
              <a:spcAft>
                <a:spcPts val="1200"/>
              </a:spcAft>
              <a:buFont typeface="Arial" panose="020B0604020202020204" pitchFamily="34" charset="0"/>
              <a:buChar char="•"/>
            </a:pPr>
            <a:r>
              <a:rPr lang="en-US" sz="2400" dirty="0" smtClean="0"/>
              <a:t>Tax credits are subject to the availability of funds for tax credits in the Health Enterprise Zone's budget, and will be awarded on a first-come, first-served basis, as determined by DHMH in its sole discretion.</a:t>
            </a:r>
          </a:p>
          <a:p>
            <a:pPr>
              <a:spcAft>
                <a:spcPts val="1200"/>
              </a:spcAft>
            </a:pPr>
            <a:endParaRPr lang="en-US" sz="2800" dirty="0" smtClean="0"/>
          </a:p>
        </p:txBody>
      </p:sp>
    </p:spTree>
    <p:extLst>
      <p:ext uri="{BB962C8B-B14F-4D97-AF65-F5344CB8AC3E}">
        <p14:creationId xmlns:p14="http://schemas.microsoft.com/office/powerpoint/2010/main" val="5472686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47087"/>
            <a:ext cx="10972800" cy="1143000"/>
          </a:xfrm>
        </p:spPr>
        <p:txBody>
          <a:bodyPr/>
          <a:lstStyle/>
          <a:p>
            <a:r>
              <a:rPr lang="en-US" sz="3000" b="1" dirty="0" smtClean="0"/>
              <a:t>Questions and Suggestions</a:t>
            </a:r>
            <a:endParaRPr lang="en-US" sz="3000" b="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602842" y="5935287"/>
            <a:ext cx="1845425" cy="92271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6400" y="5638800"/>
            <a:ext cx="1884218" cy="121920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70135" y="2767884"/>
            <a:ext cx="2051730" cy="2051730"/>
          </a:xfrm>
          <a:prstGeom prst="rect">
            <a:avLst/>
          </a:prstGeom>
        </p:spPr>
      </p:pic>
    </p:spTree>
    <p:extLst>
      <p:ext uri="{BB962C8B-B14F-4D97-AF65-F5344CB8AC3E}">
        <p14:creationId xmlns:p14="http://schemas.microsoft.com/office/powerpoint/2010/main" val="80276728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z="3000" b="1"/>
              <a:t>HEZ Purpose</a:t>
            </a:r>
          </a:p>
        </p:txBody>
      </p:sp>
      <p:sp>
        <p:nvSpPr>
          <p:cNvPr id="45059" name="Rectangle 3"/>
          <p:cNvSpPr>
            <a:spLocks noGrp="1" noChangeArrowheads="1"/>
          </p:cNvSpPr>
          <p:nvPr>
            <p:ph type="body" idx="1"/>
          </p:nvPr>
        </p:nvSpPr>
        <p:spPr>
          <a:xfrm>
            <a:off x="1981200" y="1219201"/>
            <a:ext cx="8229600" cy="4906963"/>
          </a:xfrm>
        </p:spPr>
        <p:txBody>
          <a:bodyPr/>
          <a:lstStyle/>
          <a:p>
            <a:pPr>
              <a:buFontTx/>
              <a:buNone/>
            </a:pPr>
            <a:r>
              <a:rPr lang="en-US" sz="3600" dirty="0"/>
              <a:t>	</a:t>
            </a:r>
            <a:r>
              <a:rPr lang="en-US" sz="3400" dirty="0"/>
              <a:t>The purpose of establishing Health Enterprise Zones is to target State resources to reduce health disparities, improve health outcomes, and reduce health costs and hospital admissions and readmissions in specific areas of the State.*</a:t>
            </a:r>
          </a:p>
          <a:p>
            <a:pPr>
              <a:buFontTx/>
              <a:buNone/>
            </a:pPr>
            <a:endParaRPr lang="en-US" sz="1200" dirty="0"/>
          </a:p>
          <a:p>
            <a:pPr>
              <a:buFontTx/>
              <a:buNone/>
            </a:pPr>
            <a:r>
              <a:rPr lang="en-US" sz="1200" dirty="0"/>
              <a:t>	* Maryland Annotated Code, Miscellaneous Health Professions, Subtitle 14: Health Enterprise Zones, §20-1401 to §20-1407</a:t>
            </a:r>
            <a:endParaRPr lang="en-US" sz="3600" dirty="0"/>
          </a:p>
          <a:p>
            <a:pPr>
              <a:buFontTx/>
              <a:buNone/>
            </a:pPr>
            <a:r>
              <a:rPr lang="en-US" dirty="0" smtClean="0"/>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5638800"/>
            <a:ext cx="1884218" cy="1219200"/>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934456"/>
            <a:ext cx="1844040" cy="923544"/>
          </a:xfrm>
          <a:prstGeom prst="rect">
            <a:avLst/>
          </a:prstGeom>
        </p:spPr>
      </p:pic>
    </p:spTree>
    <p:extLst>
      <p:ext uri="{BB962C8B-B14F-4D97-AF65-F5344CB8AC3E}">
        <p14:creationId xmlns:p14="http://schemas.microsoft.com/office/powerpoint/2010/main" val="407425209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3000" b="1"/>
              <a:t>Purpose of Incentives</a:t>
            </a:r>
          </a:p>
        </p:txBody>
      </p:sp>
      <p:sp>
        <p:nvSpPr>
          <p:cNvPr id="49155" name="Rectangle 3"/>
          <p:cNvSpPr>
            <a:spLocks noGrp="1" noChangeArrowheads="1"/>
          </p:cNvSpPr>
          <p:nvPr>
            <p:ph type="body" idx="1"/>
          </p:nvPr>
        </p:nvSpPr>
        <p:spPr>
          <a:xfrm>
            <a:off x="1676400" y="1295401"/>
            <a:ext cx="8534400" cy="4830763"/>
          </a:xfrm>
        </p:spPr>
        <p:txBody>
          <a:bodyPr/>
          <a:lstStyle/>
          <a:p>
            <a:pPr>
              <a:buFontTx/>
              <a:buNone/>
            </a:pPr>
            <a:r>
              <a:rPr lang="en-US" dirty="0" smtClean="0"/>
              <a:t> 	Tax credits and loan repayment assistance are some of the incentives and resources provided in the state’s Health Enterprise Zones (HEZs) Initiative to help attract new practitioners to underserved areas.  HEZs provide access to a range of incentives, benefits, and resources to address persistent health disparities in our state. </a:t>
            </a:r>
          </a:p>
          <a:p>
            <a:endParaRPr lang="en-US" dirty="0" smtClean="0"/>
          </a:p>
          <a:p>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5638800"/>
            <a:ext cx="1884218" cy="1219200"/>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934456"/>
            <a:ext cx="1844040" cy="923544"/>
          </a:xfrm>
          <a:prstGeom prst="rect">
            <a:avLst/>
          </a:prstGeom>
        </p:spPr>
      </p:pic>
    </p:spTree>
    <p:extLst>
      <p:ext uri="{BB962C8B-B14F-4D97-AF65-F5344CB8AC3E}">
        <p14:creationId xmlns:p14="http://schemas.microsoft.com/office/powerpoint/2010/main" val="9969931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8" descr="gg63811418.jpg (170×137)"/>
          <p:cNvPicPr>
            <a:picLocks noChangeAspect="1" noChangeArrowheads="1"/>
          </p:cNvPicPr>
          <p:nvPr/>
        </p:nvPicPr>
        <p:blipFill>
          <a:blip r:embed="rId3"/>
          <a:srcRect/>
          <a:stretch>
            <a:fillRect/>
          </a:stretch>
        </p:blipFill>
        <p:spPr bwMode="auto">
          <a:xfrm>
            <a:off x="2057400" y="76201"/>
            <a:ext cx="1537724" cy="1239267"/>
          </a:xfrm>
          <a:prstGeom prst="rect">
            <a:avLst/>
          </a:prstGeom>
          <a:noFill/>
          <a:ln w="9525">
            <a:noFill/>
            <a:miter lim="800000"/>
            <a:headEnd/>
            <a:tailEnd/>
          </a:ln>
        </p:spPr>
      </p:pic>
      <p:sp>
        <p:nvSpPr>
          <p:cNvPr id="35842" name="Rectangle 4"/>
          <p:cNvSpPr>
            <a:spLocks noGrp="1" noChangeArrowheads="1"/>
          </p:cNvSpPr>
          <p:nvPr>
            <p:ph type="title" idx="4294967295"/>
          </p:nvPr>
        </p:nvSpPr>
        <p:spPr/>
        <p:txBody>
          <a:bodyPr/>
          <a:lstStyle/>
          <a:p>
            <a:pPr algn="r" eaLnBrk="1" hangingPunct="1"/>
            <a:r>
              <a:rPr lang="en-US" sz="3000" b="1"/>
              <a:t>HEZ Incentives: Tax Credits</a:t>
            </a:r>
          </a:p>
        </p:txBody>
      </p:sp>
      <p:sp>
        <p:nvSpPr>
          <p:cNvPr id="35843" name="Rectangle 5"/>
          <p:cNvSpPr>
            <a:spLocks noGrp="1" noChangeArrowheads="1"/>
          </p:cNvSpPr>
          <p:nvPr>
            <p:ph type="body" sz="half" idx="4294967295"/>
          </p:nvPr>
        </p:nvSpPr>
        <p:spPr>
          <a:xfrm>
            <a:off x="1710906" y="1417638"/>
            <a:ext cx="8534400" cy="5023606"/>
          </a:xfrm>
        </p:spPr>
        <p:txBody>
          <a:bodyPr/>
          <a:lstStyle/>
          <a:p>
            <a:pPr marL="0" indent="0" eaLnBrk="1" hangingPunct="1">
              <a:lnSpc>
                <a:spcPct val="150000"/>
              </a:lnSpc>
              <a:spcBef>
                <a:spcPct val="50000"/>
              </a:spcBef>
              <a:spcAft>
                <a:spcPct val="50000"/>
              </a:spcAft>
              <a:buNone/>
            </a:pPr>
            <a:r>
              <a:rPr lang="en-US" sz="2000" b="1" dirty="0"/>
              <a:t>HEALTH CARE PRACTITIONER PERSONAL INCOME TAX CREDIT: </a:t>
            </a:r>
            <a:r>
              <a:rPr lang="en-US" sz="2000" dirty="0"/>
              <a:t>As of April 28, 2014, eligible </a:t>
            </a:r>
            <a:r>
              <a:rPr lang="en-US" sz="2000" i="1" u="sng" dirty="0"/>
              <a:t>health care providers </a:t>
            </a:r>
            <a:r>
              <a:rPr lang="en-US" sz="2000" dirty="0"/>
              <a:t>may apply for a tax credit in an amount equal to 100% of the amount of State income tax.</a:t>
            </a:r>
          </a:p>
          <a:p>
            <a:pPr marL="0" indent="0" eaLnBrk="1" hangingPunct="1">
              <a:lnSpc>
                <a:spcPct val="150000"/>
              </a:lnSpc>
              <a:buNone/>
            </a:pPr>
            <a:r>
              <a:rPr lang="en-US" sz="2000" b="1" dirty="0"/>
              <a:t>EMPLOYER HIRING TAX CREDIT</a:t>
            </a:r>
            <a:r>
              <a:rPr lang="en-US" sz="2000" dirty="0"/>
              <a:t>:</a:t>
            </a:r>
          </a:p>
          <a:p>
            <a:pPr marL="0" indent="0" eaLnBrk="1" hangingPunct="1">
              <a:lnSpc>
                <a:spcPct val="150000"/>
              </a:lnSpc>
              <a:spcAft>
                <a:spcPts val="600"/>
              </a:spcAft>
              <a:buNone/>
            </a:pPr>
            <a:r>
              <a:rPr lang="en-US" sz="2000" dirty="0"/>
              <a:t>Eligible </a:t>
            </a:r>
            <a:r>
              <a:rPr lang="en-US" sz="2000" i="1" u="sng" dirty="0"/>
              <a:t>employers</a:t>
            </a:r>
            <a:r>
              <a:rPr lang="en-US" sz="2000" dirty="0"/>
              <a:t> participating in the HEZ initiative that hire health care practitioners, community health workers, or interpreters may receive $5,000 per year over a two-year period per employee.  </a:t>
            </a:r>
          </a:p>
          <a:p>
            <a:pPr marL="0" indent="0" eaLnBrk="1" hangingPunct="1">
              <a:lnSpc>
                <a:spcPct val="150000"/>
              </a:lnSpc>
              <a:buNone/>
            </a:pPr>
            <a:r>
              <a:rPr lang="en-US" sz="1200" b="1" dirty="0">
                <a:solidFill>
                  <a:srgbClr val="FF0000"/>
                </a:solidFill>
              </a:rPr>
              <a:t>Please Note: Tax credits are subject to the availability of funds for tax credits in the Health Enterprise Zone's budget, and will be awarded on a first-come, first-served basis, as determined by DHMH in its sole discretion.</a:t>
            </a:r>
            <a:endParaRPr lang="en-US" sz="1200" dirty="0">
              <a:solidFill>
                <a:srgbClr val="FF0000"/>
              </a:solidFill>
            </a:endParaRPr>
          </a:p>
          <a:p>
            <a:pPr marL="0" indent="0" eaLnBrk="1" hangingPunct="1">
              <a:lnSpc>
                <a:spcPct val="150000"/>
              </a:lnSpc>
              <a:buNone/>
            </a:pPr>
            <a:endParaRPr lang="en-US" sz="2000" dirty="0"/>
          </a:p>
          <a:p>
            <a:pPr marL="0" indent="0" eaLnBrk="1" hangingPunct="1">
              <a:lnSpc>
                <a:spcPct val="150000"/>
              </a:lnSpc>
              <a:buNone/>
            </a:pPr>
            <a:endParaRPr lang="en-US" sz="2000"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10906" y="5638800"/>
            <a:ext cx="1884218" cy="1219200"/>
          </a:xfrm>
          <a:prstGeom prst="rect">
            <a:avLst/>
          </a:prstGeo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77000" y="5934456"/>
            <a:ext cx="1844040" cy="923544"/>
          </a:xfrm>
          <a:prstGeom prst="rect">
            <a:avLst/>
          </a:prstGeom>
        </p:spPr>
      </p:pic>
    </p:spTree>
    <p:extLst>
      <p:ext uri="{BB962C8B-B14F-4D97-AF65-F5344CB8AC3E}">
        <p14:creationId xmlns:p14="http://schemas.microsoft.com/office/powerpoint/2010/main" val="337515315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z="3000" b="1" dirty="0"/>
              <a:t>Health Care Practitioner Income Tax Credit</a:t>
            </a:r>
            <a:r>
              <a:rPr lang="en-US" sz="4000" dirty="0"/>
              <a:t> </a:t>
            </a:r>
          </a:p>
        </p:txBody>
      </p:sp>
      <p:sp>
        <p:nvSpPr>
          <p:cNvPr id="37890" name="Rectangle 3"/>
          <p:cNvSpPr>
            <a:spLocks noGrp="1" noChangeArrowheads="1"/>
          </p:cNvSpPr>
          <p:nvPr>
            <p:ph type="body" idx="1"/>
          </p:nvPr>
        </p:nvSpPr>
        <p:spPr/>
        <p:txBody>
          <a:bodyPr/>
          <a:lstStyle/>
          <a:p>
            <a:pPr eaLnBrk="1" hangingPunct="1">
              <a:lnSpc>
                <a:spcPct val="80000"/>
              </a:lnSpc>
              <a:buFontTx/>
              <a:buNone/>
            </a:pPr>
            <a:r>
              <a:rPr lang="en-US" sz="1800" b="1" dirty="0"/>
              <a:t>Qualifications:</a:t>
            </a:r>
          </a:p>
          <a:p>
            <a:pPr eaLnBrk="1" hangingPunct="1">
              <a:lnSpc>
                <a:spcPct val="80000"/>
              </a:lnSpc>
            </a:pPr>
            <a:r>
              <a:rPr lang="en-US" sz="1800" dirty="0"/>
              <a:t>Be a health care practitioner who is licensed or certified under the health occupations article and who provides either: </a:t>
            </a:r>
          </a:p>
          <a:p>
            <a:pPr eaLnBrk="1" hangingPunct="1">
              <a:lnSpc>
                <a:spcPct val="80000"/>
              </a:lnSpc>
              <a:buFontTx/>
              <a:buNone/>
            </a:pPr>
            <a:r>
              <a:rPr lang="en-US" sz="1800" dirty="0"/>
              <a:t>		(1) primary care, including obstetrics, gynecological services, </a:t>
            </a:r>
            <a:r>
              <a:rPr lang="en-US" sz="1800" dirty="0" smtClean="0"/>
              <a:t>pediatric services</a:t>
            </a:r>
            <a:r>
              <a:rPr lang="en-US" sz="1800" dirty="0"/>
              <a:t>, or geriatric </a:t>
            </a:r>
            <a:r>
              <a:rPr lang="en-US" sz="1800" dirty="0" smtClean="0"/>
              <a:t>	      services</a:t>
            </a:r>
            <a:r>
              <a:rPr lang="en-US" sz="1800" dirty="0"/>
              <a:t>; </a:t>
            </a:r>
          </a:p>
          <a:p>
            <a:pPr eaLnBrk="1" hangingPunct="1">
              <a:lnSpc>
                <a:spcPct val="80000"/>
              </a:lnSpc>
              <a:buFontTx/>
              <a:buNone/>
            </a:pPr>
            <a:r>
              <a:rPr lang="en-US" sz="1800" dirty="0"/>
              <a:t>		(2) behavioral health services, including mental health or alcohol and   </a:t>
            </a:r>
          </a:p>
          <a:p>
            <a:pPr eaLnBrk="1" hangingPunct="1">
              <a:lnSpc>
                <a:spcPct val="80000"/>
              </a:lnSpc>
              <a:buFontTx/>
              <a:buNone/>
            </a:pPr>
            <a:r>
              <a:rPr lang="en-US" sz="1800" dirty="0"/>
              <a:t>                    substance abuse services; or</a:t>
            </a:r>
          </a:p>
          <a:p>
            <a:pPr eaLnBrk="1" hangingPunct="1">
              <a:lnSpc>
                <a:spcPct val="80000"/>
              </a:lnSpc>
              <a:buFontTx/>
              <a:buNone/>
            </a:pPr>
            <a:r>
              <a:rPr lang="en-US" sz="1800" dirty="0"/>
              <a:t>		 (3) dental services.</a:t>
            </a:r>
          </a:p>
          <a:p>
            <a:pPr eaLnBrk="1" hangingPunct="1">
              <a:lnSpc>
                <a:spcPct val="80000"/>
              </a:lnSpc>
            </a:pPr>
            <a:endParaRPr lang="en-US" sz="1800" dirty="0"/>
          </a:p>
          <a:p>
            <a:pPr eaLnBrk="1" hangingPunct="1">
              <a:lnSpc>
                <a:spcPct val="80000"/>
              </a:lnSpc>
            </a:pPr>
            <a:r>
              <a:rPr lang="en-US" sz="1800" dirty="0"/>
              <a:t>Accept Medicaid recipients and uninsured patients as demonstrated by attestation; and,</a:t>
            </a:r>
          </a:p>
          <a:p>
            <a:pPr eaLnBrk="1" hangingPunct="1">
              <a:lnSpc>
                <a:spcPct val="80000"/>
              </a:lnSpc>
            </a:pPr>
            <a:r>
              <a:rPr lang="en-US" sz="1800" dirty="0"/>
              <a:t>Demonstrate cultural, linguistic, and health literacy competency as shown on application.</a:t>
            </a:r>
          </a:p>
          <a:p>
            <a:pPr eaLnBrk="1" hangingPunct="1">
              <a:lnSpc>
                <a:spcPct val="80000"/>
              </a:lnSpc>
            </a:pPr>
            <a:r>
              <a:rPr lang="en-US" sz="1800" dirty="0"/>
              <a:t>Obtain a Letter of Support from the Health Enterprise Zone.</a:t>
            </a:r>
          </a:p>
        </p:txBody>
      </p:sp>
      <p:sp>
        <p:nvSpPr>
          <p:cNvPr id="37891" name="Rectangle 4"/>
          <p:cNvSpPr>
            <a:spLocks noChangeArrowheads="1"/>
          </p:cNvSpPr>
          <p:nvPr/>
        </p:nvSpPr>
        <p:spPr bwMode="auto">
          <a:xfrm>
            <a:off x="1524001" y="0"/>
            <a:ext cx="657225" cy="41548050"/>
          </a:xfrm>
          <a:prstGeom prst="rect">
            <a:avLst/>
          </a:prstGeom>
          <a:noFill/>
          <a:ln w="9525">
            <a:noFill/>
            <a:miter lim="800000"/>
            <a:headEnd/>
            <a:tailEnd/>
          </a:ln>
        </p:spPr>
        <p:txBody>
          <a:bodyPr wrap="none" lIns="342792" tIns="26737776" rIns="171396" bIns="13711680" anchor="ctr">
            <a:spAutoFit/>
          </a:bodyPr>
          <a:lstStyle/>
          <a:p>
            <a:endParaRPr lang="en-US"/>
          </a:p>
          <a:p>
            <a:pPr eaLnBrk="0" hangingPunct="0">
              <a:buFontTx/>
              <a:buChar char="•"/>
            </a:pPr>
            <a:r>
              <a:rPr lang="en-US"/>
              <a:t> </a:t>
            </a:r>
          </a:p>
          <a:p>
            <a:pPr eaLnBrk="0" hangingPunct="0">
              <a:buFontTx/>
              <a:buChar char="•"/>
            </a:pPr>
            <a:r>
              <a:rPr lang="en-US"/>
              <a:t> </a:t>
            </a:r>
          </a:p>
          <a:p>
            <a:pPr eaLnBrk="0" hangingPunct="0"/>
            <a:endParaRPr lang="en-US"/>
          </a:p>
        </p:txBody>
      </p:sp>
      <p:sp>
        <p:nvSpPr>
          <p:cNvPr id="37892" name="Rectangle 5"/>
          <p:cNvSpPr>
            <a:spLocks noChangeArrowheads="1"/>
          </p:cNvSpPr>
          <p:nvPr/>
        </p:nvSpPr>
        <p:spPr bwMode="auto">
          <a:xfrm>
            <a:off x="1524001" y="0"/>
            <a:ext cx="657225" cy="41548050"/>
          </a:xfrm>
          <a:prstGeom prst="rect">
            <a:avLst/>
          </a:prstGeom>
          <a:noFill/>
          <a:ln w="9525">
            <a:noFill/>
            <a:miter lim="800000"/>
            <a:headEnd/>
            <a:tailEnd/>
          </a:ln>
        </p:spPr>
        <p:txBody>
          <a:bodyPr wrap="none" lIns="342792" tIns="26737776" rIns="171396" bIns="13711680" anchor="ctr">
            <a:spAutoFit/>
          </a:bodyPr>
          <a:lstStyle/>
          <a:p>
            <a:endParaRPr lang="en-US"/>
          </a:p>
          <a:p>
            <a:pPr eaLnBrk="0" hangingPunct="0">
              <a:buFontTx/>
              <a:buChar char="•"/>
            </a:pPr>
            <a:r>
              <a:rPr lang="en-US"/>
              <a:t> </a:t>
            </a:r>
          </a:p>
          <a:p>
            <a:pPr eaLnBrk="0" hangingPunct="0">
              <a:buFontTx/>
              <a:buChar char="•"/>
            </a:pPr>
            <a:r>
              <a:rPr lang="en-US"/>
              <a:t> </a:t>
            </a:r>
          </a:p>
          <a:p>
            <a:pPr eaLnBrk="0" hangingPunct="0"/>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0029" y="5638800"/>
            <a:ext cx="1884218" cy="12192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7000" y="5934456"/>
            <a:ext cx="1844040" cy="923544"/>
          </a:xfrm>
          <a:prstGeom prst="rect">
            <a:avLst/>
          </a:prstGeom>
        </p:spPr>
      </p:pic>
    </p:spTree>
    <p:extLst>
      <p:ext uri="{BB962C8B-B14F-4D97-AF65-F5344CB8AC3E}">
        <p14:creationId xmlns:p14="http://schemas.microsoft.com/office/powerpoint/2010/main" val="117051040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z="3000" b="1"/>
              <a:t>Employer Hiring Tax Credit</a:t>
            </a:r>
          </a:p>
        </p:txBody>
      </p:sp>
      <p:sp>
        <p:nvSpPr>
          <p:cNvPr id="38914" name="Rectangle 3"/>
          <p:cNvSpPr>
            <a:spLocks noGrp="1" noChangeArrowheads="1"/>
          </p:cNvSpPr>
          <p:nvPr>
            <p:ph type="body" idx="1"/>
          </p:nvPr>
        </p:nvSpPr>
        <p:spPr>
          <a:xfrm>
            <a:off x="1981200" y="1066801"/>
            <a:ext cx="8229600" cy="5059363"/>
          </a:xfrm>
        </p:spPr>
        <p:txBody>
          <a:bodyPr/>
          <a:lstStyle/>
          <a:p>
            <a:pPr eaLnBrk="1" hangingPunct="1">
              <a:lnSpc>
                <a:spcPct val="90000"/>
              </a:lnSpc>
              <a:buFontTx/>
              <a:buNone/>
            </a:pPr>
            <a:endParaRPr lang="en-US" sz="2200" dirty="0"/>
          </a:p>
          <a:p>
            <a:pPr eaLnBrk="1" hangingPunct="1">
              <a:lnSpc>
                <a:spcPct val="90000"/>
              </a:lnSpc>
            </a:pPr>
            <a:r>
              <a:rPr lang="en-US" sz="2200" dirty="0"/>
              <a:t>Enables employers to receive $5,000 per year over a two-year period per qualified employee.  </a:t>
            </a:r>
          </a:p>
          <a:p>
            <a:pPr eaLnBrk="1" hangingPunct="1">
              <a:lnSpc>
                <a:spcPct val="90000"/>
              </a:lnSpc>
            </a:pPr>
            <a:endParaRPr lang="en-US" sz="2200" dirty="0"/>
          </a:p>
          <a:p>
            <a:pPr eaLnBrk="1" hangingPunct="1">
              <a:lnSpc>
                <a:spcPct val="90000"/>
              </a:lnSpc>
            </a:pPr>
            <a:r>
              <a:rPr lang="en-US" sz="2200" dirty="0"/>
              <a:t>Employers that hire health care practitioners, community health workers, or interpreters and receive a letter of support from the HEZ where they practice are eligible to apply.  </a:t>
            </a:r>
          </a:p>
          <a:p>
            <a:pPr eaLnBrk="1" hangingPunct="1">
              <a:lnSpc>
                <a:spcPct val="90000"/>
              </a:lnSpc>
            </a:pPr>
            <a:endParaRPr lang="en-US" sz="2200" dirty="0"/>
          </a:p>
          <a:p>
            <a:pPr eaLnBrk="1" hangingPunct="1">
              <a:lnSpc>
                <a:spcPct val="90000"/>
              </a:lnSpc>
            </a:pPr>
            <a:r>
              <a:rPr lang="en-US" sz="2200" dirty="0"/>
              <a:t>Qualified employees must be working in the HEZ for 12 months before the employer can apply for the tax credit. </a:t>
            </a:r>
          </a:p>
          <a:p>
            <a:pPr eaLnBrk="1" hangingPunct="1">
              <a:lnSpc>
                <a:spcPct val="90000"/>
              </a:lnSpc>
              <a:buFontTx/>
              <a:buNone/>
            </a:pPr>
            <a:endParaRPr lang="en-US" sz="2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5638800"/>
            <a:ext cx="1884218" cy="1219200"/>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994781"/>
            <a:ext cx="1844040" cy="923544"/>
          </a:xfrm>
          <a:prstGeom prst="rect">
            <a:avLst/>
          </a:prstGeom>
        </p:spPr>
      </p:pic>
    </p:spTree>
    <p:extLst>
      <p:ext uri="{BB962C8B-B14F-4D97-AF65-F5344CB8AC3E}">
        <p14:creationId xmlns:p14="http://schemas.microsoft.com/office/powerpoint/2010/main" val="78198954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z="3000" b="1" dirty="0"/>
              <a:t>Employer Hiring Tax Credit</a:t>
            </a:r>
          </a:p>
        </p:txBody>
      </p:sp>
      <p:sp>
        <p:nvSpPr>
          <p:cNvPr id="38914" name="Rectangle 3"/>
          <p:cNvSpPr>
            <a:spLocks noGrp="1" noChangeArrowheads="1"/>
          </p:cNvSpPr>
          <p:nvPr>
            <p:ph idx="1"/>
          </p:nvPr>
        </p:nvSpPr>
        <p:spPr>
          <a:xfrm>
            <a:off x="1981200" y="1143001"/>
            <a:ext cx="8229600" cy="4983163"/>
          </a:xfrm>
        </p:spPr>
        <p:txBody>
          <a:bodyPr/>
          <a:lstStyle/>
          <a:p>
            <a:pPr eaLnBrk="1" hangingPunct="1">
              <a:lnSpc>
                <a:spcPct val="90000"/>
              </a:lnSpc>
              <a:buNone/>
            </a:pPr>
            <a:r>
              <a:rPr lang="en-US" sz="2000" dirty="0"/>
              <a:t>A Qualifying HEZ Employer that has hired a qualified employee(s) may apply for this tax credit.</a:t>
            </a:r>
          </a:p>
          <a:p>
            <a:pPr eaLnBrk="1" hangingPunct="1">
              <a:lnSpc>
                <a:spcPct val="90000"/>
              </a:lnSpc>
              <a:buNone/>
            </a:pPr>
            <a:r>
              <a:rPr lang="en-US" sz="2000" dirty="0"/>
              <a:t/>
            </a:r>
            <a:br>
              <a:rPr lang="en-US" sz="2000" dirty="0"/>
            </a:br>
            <a:r>
              <a:rPr lang="en-US" sz="2000" dirty="0"/>
              <a:t>    (a) The HEZ Employer must provide one or more of the following services in HEZ:</a:t>
            </a:r>
            <a:br>
              <a:rPr lang="en-US" sz="2000" dirty="0"/>
            </a:br>
            <a:r>
              <a:rPr lang="en-US" sz="2000" dirty="0"/>
              <a:t>         (</a:t>
            </a:r>
            <a:r>
              <a:rPr lang="en-US" sz="2000" dirty="0" err="1"/>
              <a:t>i</a:t>
            </a:r>
            <a:r>
              <a:rPr lang="en-US" sz="2000" dirty="0"/>
              <a:t>) Primary care, including obstetrics, gynecological services, pediatric services, or geriatric services;</a:t>
            </a:r>
            <a:br>
              <a:rPr lang="en-US" sz="2000" dirty="0"/>
            </a:br>
            <a:r>
              <a:rPr lang="en-US" sz="2000" dirty="0"/>
              <a:t>         (ii) Behavioral health services, including mental health or alcohol and substance abuse services; or</a:t>
            </a:r>
            <a:br>
              <a:rPr lang="en-US" sz="2000" dirty="0"/>
            </a:br>
            <a:r>
              <a:rPr lang="en-US" sz="2000" dirty="0"/>
              <a:t>         (iii) Dental services.</a:t>
            </a:r>
          </a:p>
          <a:p>
            <a:pPr eaLnBrk="1" hangingPunct="1">
              <a:lnSpc>
                <a:spcPct val="90000"/>
              </a:lnSpc>
              <a:buNone/>
            </a:pPr>
            <a:r>
              <a:rPr lang="en-US" sz="2000" dirty="0"/>
              <a:t/>
            </a:r>
            <a:br>
              <a:rPr lang="en-US" sz="2000" dirty="0"/>
            </a:br>
            <a:r>
              <a:rPr lang="en-US" sz="2000" dirty="0"/>
              <a:t>    (b) A Maryland HEZ Employer includes a corporation, business trust, partnership, limited liability company, association, or any other legal or commercial entity that a health care practitioner owns in whole or in part</a:t>
            </a:r>
            <a:r>
              <a:rPr lang="en-US" sz="2400" dirty="0"/>
              <a:t>.</a:t>
            </a:r>
          </a:p>
          <a:p>
            <a:pPr eaLnBrk="1" hangingPunct="1">
              <a:lnSpc>
                <a:spcPct val="90000"/>
              </a:lnSpc>
              <a:buFontTx/>
              <a:buNone/>
            </a:pPr>
            <a:endParaRPr lang="en-US" sz="2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5638800"/>
            <a:ext cx="1884218" cy="1219200"/>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994781"/>
            <a:ext cx="1844040" cy="923544"/>
          </a:xfrm>
          <a:prstGeom prst="rect">
            <a:avLst/>
          </a:prstGeom>
        </p:spPr>
      </p:pic>
    </p:spTree>
    <p:extLst>
      <p:ext uri="{BB962C8B-B14F-4D97-AF65-F5344CB8AC3E}">
        <p14:creationId xmlns:p14="http://schemas.microsoft.com/office/powerpoint/2010/main" val="218703612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z="3000" b="1" dirty="0"/>
              <a:t>Employer Hiring Tax Credit</a:t>
            </a:r>
          </a:p>
        </p:txBody>
      </p:sp>
      <p:sp>
        <p:nvSpPr>
          <p:cNvPr id="3" name="Text Placeholder 2"/>
          <p:cNvSpPr>
            <a:spLocks noGrp="1"/>
          </p:cNvSpPr>
          <p:nvPr>
            <p:ph type="body" idx="1"/>
          </p:nvPr>
        </p:nvSpPr>
        <p:spPr/>
        <p:txBody>
          <a:bodyPr/>
          <a:lstStyle/>
          <a:p>
            <a:r>
              <a:rPr lang="en-US" dirty="0" smtClean="0"/>
              <a:t>Qualified Employee	</a:t>
            </a:r>
            <a:endParaRPr lang="en-US" dirty="0"/>
          </a:p>
        </p:txBody>
      </p:sp>
      <p:sp>
        <p:nvSpPr>
          <p:cNvPr id="5" name="Content Placeholder 4"/>
          <p:cNvSpPr>
            <a:spLocks noGrp="1"/>
          </p:cNvSpPr>
          <p:nvPr>
            <p:ph sz="half" idx="2"/>
          </p:nvPr>
        </p:nvSpPr>
        <p:spPr/>
        <p:txBody>
          <a:bodyPr/>
          <a:lstStyle/>
          <a:p>
            <a:pPr marL="0" indent="0">
              <a:buNone/>
            </a:pPr>
            <a:r>
              <a:rPr lang="en-US" sz="1800" b="1" dirty="0"/>
              <a:t>The “Qualified Employee” is a HEZ practitioner, community health worker, or interpreter who:</a:t>
            </a:r>
          </a:p>
          <a:p>
            <a:pPr marL="0" indent="0">
              <a:buNone/>
            </a:pPr>
            <a:endParaRPr lang="en-US" sz="1800" b="1" dirty="0"/>
          </a:p>
          <a:p>
            <a:pPr marL="0" indent="0">
              <a:buNone/>
            </a:pPr>
            <a:r>
              <a:rPr lang="en-US" sz="1800" b="1" dirty="0"/>
              <a:t>- Provides direct support to a HEZ practitioner; and</a:t>
            </a:r>
          </a:p>
          <a:p>
            <a:pPr marL="0" indent="0">
              <a:buNone/>
            </a:pPr>
            <a:r>
              <a:rPr lang="en-US" sz="1800" b="1" dirty="0"/>
              <a:t>- Expands access to services in a HEZ.</a:t>
            </a:r>
          </a:p>
          <a:p>
            <a:endParaRPr lang="en-US" dirty="0"/>
          </a:p>
        </p:txBody>
      </p:sp>
      <p:sp>
        <p:nvSpPr>
          <p:cNvPr id="6" name="Text Placeholder 5"/>
          <p:cNvSpPr>
            <a:spLocks noGrp="1"/>
          </p:cNvSpPr>
          <p:nvPr>
            <p:ph type="body" sz="quarter" idx="3"/>
          </p:nvPr>
        </p:nvSpPr>
        <p:spPr/>
        <p:txBody>
          <a:bodyPr/>
          <a:lstStyle/>
          <a:p>
            <a:r>
              <a:rPr lang="en-US" dirty="0" smtClean="0"/>
              <a:t>Qualified Position</a:t>
            </a:r>
            <a:endParaRPr lang="en-US" dirty="0"/>
          </a:p>
        </p:txBody>
      </p:sp>
      <p:sp>
        <p:nvSpPr>
          <p:cNvPr id="7" name="Content Placeholder 6"/>
          <p:cNvSpPr>
            <a:spLocks noGrp="1"/>
          </p:cNvSpPr>
          <p:nvPr>
            <p:ph sz="quarter" idx="4"/>
          </p:nvPr>
        </p:nvSpPr>
        <p:spPr/>
        <p:txBody>
          <a:bodyPr/>
          <a:lstStyle/>
          <a:p>
            <a:pPr marL="0" indent="0">
              <a:buNone/>
            </a:pPr>
            <a:r>
              <a:rPr lang="en-US" sz="1600" b="1" dirty="0"/>
              <a:t>The “Qualified Position” a qualified employee position that:</a:t>
            </a:r>
          </a:p>
          <a:p>
            <a:pPr marL="0" indent="0">
              <a:buNone/>
            </a:pPr>
            <a:endParaRPr lang="en-US" sz="1600" b="1" dirty="0"/>
          </a:p>
          <a:p>
            <a:pPr marL="0" indent="0">
              <a:buNone/>
            </a:pPr>
            <a:r>
              <a:rPr lang="en-US" sz="1600" b="1" dirty="0"/>
              <a:t>- Pays at least 150% of the federal minimum wage;</a:t>
            </a:r>
          </a:p>
          <a:p>
            <a:pPr marL="0" indent="0">
              <a:buNone/>
            </a:pPr>
            <a:r>
              <a:rPr lang="en-US" sz="1600" b="1" dirty="0"/>
              <a:t>- Is a full-time and of indefinite duration;</a:t>
            </a:r>
          </a:p>
          <a:p>
            <a:pPr marL="0" indent="0">
              <a:buNone/>
            </a:pPr>
            <a:r>
              <a:rPr lang="en-US" sz="1600" b="1" dirty="0"/>
              <a:t>- Is located in a Health Enterprise Zone;</a:t>
            </a:r>
          </a:p>
          <a:p>
            <a:pPr marL="0" indent="0">
              <a:buNone/>
            </a:pPr>
            <a:r>
              <a:rPr lang="en-US" sz="1600" b="1" dirty="0"/>
              <a:t>- Is newly created, as a result of the establishment or expansion of services in a Health Enterprise Zone; and</a:t>
            </a:r>
          </a:p>
          <a:p>
            <a:pPr marL="0" indent="0">
              <a:buNone/>
            </a:pPr>
            <a:r>
              <a:rPr lang="en-US" sz="1600" b="1" dirty="0"/>
              <a:t>- Is filled for a period no less than 12 months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5638800"/>
            <a:ext cx="1884218" cy="1219200"/>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994781"/>
            <a:ext cx="1844040" cy="923544"/>
          </a:xfrm>
          <a:prstGeom prst="rect">
            <a:avLst/>
          </a:prstGeom>
        </p:spPr>
      </p:pic>
    </p:spTree>
    <p:extLst>
      <p:ext uri="{BB962C8B-B14F-4D97-AF65-F5344CB8AC3E}">
        <p14:creationId xmlns:p14="http://schemas.microsoft.com/office/powerpoint/2010/main" val="266840826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4"/>
          <p:cNvSpPr>
            <a:spLocks noGrp="1" noChangeArrowheads="1"/>
          </p:cNvSpPr>
          <p:nvPr>
            <p:ph type="title"/>
          </p:nvPr>
        </p:nvSpPr>
        <p:spPr/>
        <p:txBody>
          <a:bodyPr/>
          <a:lstStyle/>
          <a:p>
            <a:pPr eaLnBrk="1" hangingPunct="1"/>
            <a:r>
              <a:rPr lang="en-US" sz="3000" b="1" dirty="0"/>
              <a:t>Tax Credit- Letter of Support</a:t>
            </a:r>
          </a:p>
        </p:txBody>
      </p:sp>
      <p:sp>
        <p:nvSpPr>
          <p:cNvPr id="39938" name="Rectangle 5"/>
          <p:cNvSpPr>
            <a:spLocks noGrp="1" noChangeArrowheads="1"/>
          </p:cNvSpPr>
          <p:nvPr>
            <p:ph type="body" sz="half" idx="1"/>
          </p:nvPr>
        </p:nvSpPr>
        <p:spPr>
          <a:xfrm>
            <a:off x="1905000" y="1295401"/>
            <a:ext cx="5638800" cy="4572000"/>
          </a:xfrm>
        </p:spPr>
        <p:txBody>
          <a:bodyPr/>
          <a:lstStyle/>
          <a:p>
            <a:pPr eaLnBrk="1" hangingPunct="1"/>
            <a:endParaRPr lang="en-US" sz="2200" dirty="0" smtClean="0"/>
          </a:p>
          <a:p>
            <a:pPr eaLnBrk="1" hangingPunct="1"/>
            <a:r>
              <a:rPr lang="en-US" sz="2200" dirty="0" smtClean="0"/>
              <a:t>The HEZ is responsible for providing a Letter of Support for tax credit applicants.</a:t>
            </a:r>
          </a:p>
          <a:p>
            <a:pPr marL="0" indent="0" eaLnBrk="1" hangingPunct="1">
              <a:buNone/>
            </a:pPr>
            <a:endParaRPr lang="en-US" sz="2200" dirty="0" smtClean="0"/>
          </a:p>
          <a:p>
            <a:pPr eaLnBrk="1" hangingPunct="1"/>
            <a:r>
              <a:rPr lang="en-US" sz="2200" dirty="0" smtClean="0"/>
              <a:t>DHMH </a:t>
            </a:r>
            <a:r>
              <a:rPr lang="en-US" sz="2200" dirty="0"/>
              <a:t>will verify all other eligibility requirements when applications are received.</a:t>
            </a:r>
          </a:p>
        </p:txBody>
      </p:sp>
      <p:pic>
        <p:nvPicPr>
          <p:cNvPr id="39939" name="Picture 7" descr="MC900371036[1]"/>
          <p:cNvPicPr>
            <a:picLocks noGrp="1" noChangeAspect="1" noChangeArrowheads="1"/>
          </p:cNvPicPr>
          <p:nvPr>
            <p:ph sz="half" idx="2"/>
          </p:nvPr>
        </p:nvPicPr>
        <p:blipFill>
          <a:blip r:embed="rId2"/>
          <a:srcRect/>
          <a:stretch>
            <a:fillRect/>
          </a:stretch>
        </p:blipFill>
        <p:spPr>
          <a:xfrm>
            <a:off x="7162801" y="2057400"/>
            <a:ext cx="2652713" cy="2768600"/>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6400" y="5638800"/>
            <a:ext cx="1884218" cy="12192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7000" y="5957432"/>
            <a:ext cx="1844040" cy="923544"/>
          </a:xfrm>
          <a:prstGeom prst="rect">
            <a:avLst/>
          </a:prstGeom>
        </p:spPr>
      </p:pic>
    </p:spTree>
    <p:extLst>
      <p:ext uri="{BB962C8B-B14F-4D97-AF65-F5344CB8AC3E}">
        <p14:creationId xmlns:p14="http://schemas.microsoft.com/office/powerpoint/2010/main" val="8138341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2_Colmers_Alliance for Health Reform_09182009">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Colmers_Alliance for Health Reform_09182009">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Colmers_Alliance for Health Reform_09182009">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Colmers_Alliance for Health Reform_09182009">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Colmers_Alliance for Health Reform_09182009">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433B70C632064384C83DF0175E9CA7" ma:contentTypeVersion="11" ma:contentTypeDescription="Create a new document." ma:contentTypeScope="" ma:versionID="64e60f4f03c41066fee84b909395d39b">
  <xsd:schema xmlns:xsd="http://www.w3.org/2001/XMLSchema" xmlns:xs="http://www.w3.org/2001/XMLSchema" xmlns:p="http://schemas.microsoft.com/office/2006/metadata/properties" xmlns:ns1="http://schemas.microsoft.com/sharepoint/v3" targetNamespace="http://schemas.microsoft.com/office/2006/metadata/properties" ma:root="true" ma:fieldsID="29f8a7ee62ec5a0ae4d6004028b8cf6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c60b771f-8c35-4ca7-ac84-7d5ecbec2039">JHQQSZKKEHZ5-3-133</_dlc_DocId>
    <_dlc_DocIdUrl xmlns="c60b771f-8c35-4ca7-ac84-7d5ecbec2039">
      <Url>http://dev.dhmh.maryland.gov/healthenterprisezones/_layouts/DocIdRedir.aspx?ID=JHQQSZKKEHZ5-3-133</Url>
      <Description>JHQQSZKKEHZ5-3-133</Description>
    </_dlc_DocIdUrl>
  </documentManagement>
</p:properties>
</file>

<file path=customXml/itemProps1.xml><?xml version="1.0" encoding="utf-8"?>
<ds:datastoreItem xmlns:ds="http://schemas.openxmlformats.org/officeDocument/2006/customXml" ds:itemID="{B4DF1CB7-E7C9-4AF7-8A69-C28134DDF25B}"/>
</file>

<file path=customXml/itemProps2.xml><?xml version="1.0" encoding="utf-8"?>
<ds:datastoreItem xmlns:ds="http://schemas.openxmlformats.org/officeDocument/2006/customXml" ds:itemID="{E07C2712-B2F2-427C-A6D0-887C5AE9F66A}"/>
</file>

<file path=customXml/itemProps3.xml><?xml version="1.0" encoding="utf-8"?>
<ds:datastoreItem xmlns:ds="http://schemas.openxmlformats.org/officeDocument/2006/customXml" ds:itemID="{2245A937-3007-4E40-8131-F49E0B50FD58}"/>
</file>

<file path=customXml/itemProps4.xml><?xml version="1.0" encoding="utf-8"?>
<ds:datastoreItem xmlns:ds="http://schemas.openxmlformats.org/officeDocument/2006/customXml" ds:itemID="{E07C2712-B2F2-427C-A6D0-887C5AE9F66A}"/>
</file>

<file path=docProps/app.xml><?xml version="1.0" encoding="utf-8"?>
<Properties xmlns="http://schemas.openxmlformats.org/officeDocument/2006/extended-properties" xmlns:vt="http://schemas.openxmlformats.org/officeDocument/2006/docPropsVTypes">
  <TotalTime>4083</TotalTime>
  <Words>730</Words>
  <Application>Microsoft Office PowerPoint</Application>
  <PresentationFormat>Custom</PresentationFormat>
  <Paragraphs>86</Paragraphs>
  <Slides>12</Slides>
  <Notes>3</Notes>
  <HiddenSlides>0</HiddenSlides>
  <MMClips>0</MMClips>
  <ScaleCrop>false</ScaleCrop>
  <HeadingPairs>
    <vt:vector size="4" baseType="variant">
      <vt:variant>
        <vt:lpstr>Theme</vt:lpstr>
      </vt:variant>
      <vt:variant>
        <vt:i4>5</vt:i4>
      </vt:variant>
      <vt:variant>
        <vt:lpstr>Slide Titles</vt:lpstr>
      </vt:variant>
      <vt:variant>
        <vt:i4>12</vt:i4>
      </vt:variant>
    </vt:vector>
  </HeadingPairs>
  <TitlesOfParts>
    <vt:vector size="17" baseType="lpstr">
      <vt:lpstr>2_Colmers_Alliance for Health Reform_09182009</vt:lpstr>
      <vt:lpstr>3_Colmers_Alliance for Health Reform_09182009</vt:lpstr>
      <vt:lpstr>4_Colmers_Alliance for Health Reform_09182009</vt:lpstr>
      <vt:lpstr>5_Colmers_Alliance for Health Reform_09182009</vt:lpstr>
      <vt:lpstr>6_Colmers_Alliance for Health Reform_09182009</vt:lpstr>
      <vt:lpstr>Health Enterprise Zone  Tax Credit Overview</vt:lpstr>
      <vt:lpstr>HEZ Purpose</vt:lpstr>
      <vt:lpstr>Purpose of Incentives</vt:lpstr>
      <vt:lpstr>HEZ Incentives: Tax Credits</vt:lpstr>
      <vt:lpstr>Health Care Practitioner Income Tax Credit </vt:lpstr>
      <vt:lpstr>Employer Hiring Tax Credit</vt:lpstr>
      <vt:lpstr>Employer Hiring Tax Credit</vt:lpstr>
      <vt:lpstr>Employer Hiring Tax Credit</vt:lpstr>
      <vt:lpstr>Tax Credit- Letter of Support</vt:lpstr>
      <vt:lpstr>Letter of Support Criteria for All Zones</vt:lpstr>
      <vt:lpstr>Considerations/Requirements</vt:lpstr>
      <vt:lpstr>Questions and Suggestions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Enterprise Zone  Tax Credit- Letter of Support</dc:title>
  <dc:creator>Christina Shaklee</dc:creator>
  <cp:lastModifiedBy>Maura Dwyer</cp:lastModifiedBy>
  <cp:revision>20</cp:revision>
  <dcterms:created xsi:type="dcterms:W3CDTF">2015-06-06T19:06:05Z</dcterms:created>
  <dcterms:modified xsi:type="dcterms:W3CDTF">2015-09-10T17:34:23Z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0x01010084433B70C632064384C83DF0175E9CA7</vt:lpwstr>
  </property>
  <property fmtid="{D5CDD505-2E9C-101B-9397-08002B2CF9AE}" pid="3" name="_dlc_DocIdItemGuid">
    <vt:lpwstr>ac7be3bc-ad67-48f5-a5e8-a827efa3e4a3</vt:lpwstr>
  </property>
</Properties>
</file>