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HTN</c:v>
                </c:pt>
                <c:pt idx="1">
                  <c:v>Diabetes</c:v>
                </c:pt>
                <c:pt idx="2">
                  <c:v>Asthma</c:v>
                </c:pt>
                <c:pt idx="3">
                  <c:v>Major Depression</c:v>
                </c:pt>
                <c:pt idx="4">
                  <c:v>Heart Failure</c:v>
                </c:pt>
              </c:strCache>
            </c:strRef>
          </c:cat>
          <c:val>
            <c:numRef>
              <c:f>Sheet1!$C$1:$C$5</c:f>
              <c:numCache>
                <c:formatCode>0%</c:formatCode>
                <c:ptCount val="5"/>
                <c:pt idx="0">
                  <c:v>0.20992505940413086</c:v>
                </c:pt>
                <c:pt idx="1">
                  <c:v>9.3218789983549627E-2</c:v>
                </c:pt>
                <c:pt idx="2">
                  <c:v>8.2891610308901478E-2</c:v>
                </c:pt>
                <c:pt idx="3">
                  <c:v>3.3266313288247119E-2</c:v>
                </c:pt>
                <c:pt idx="4">
                  <c:v>8.1337963809175653E-3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46720"/>
        <c:axId val="118048256"/>
      </c:barChart>
      <c:catAx>
        <c:axId val="118046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8048256"/>
        <c:crosses val="autoZero"/>
        <c:auto val="1"/>
        <c:lblAlgn val="ctr"/>
        <c:lblOffset val="100"/>
        <c:noMultiLvlLbl val="0"/>
      </c:catAx>
      <c:valAx>
        <c:axId val="1180482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1804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/>
              <a:t>Body</a:t>
            </a:r>
            <a:r>
              <a:rPr lang="en-US" sz="2800" baseline="0"/>
              <a:t> Mass Index</a:t>
            </a:r>
            <a:endParaRPr lang="en-US" sz="28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6379593175853021E-2"/>
                  <c:y val="4.47382618839311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4451662292213472E-2"/>
                  <c:y val="-1.13750364537766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Sheet1!$A$29:$A$33</c:f>
              <c:strCache>
                <c:ptCount val="5"/>
                <c:pt idx="0">
                  <c:v>0-18.4</c:v>
                </c:pt>
                <c:pt idx="1">
                  <c:v>18.5-24.9</c:v>
                </c:pt>
                <c:pt idx="2">
                  <c:v>25-29.9</c:v>
                </c:pt>
                <c:pt idx="3">
                  <c:v>30-30.9</c:v>
                </c:pt>
                <c:pt idx="4">
                  <c:v>&gt;40</c:v>
                </c:pt>
              </c:strCache>
            </c:strRef>
          </c:cat>
          <c:val>
            <c:numRef>
              <c:f>Sheet1!$B$29:$B$33</c:f>
              <c:numCache>
                <c:formatCode>General</c:formatCode>
                <c:ptCount val="5"/>
                <c:pt idx="0">
                  <c:v>769</c:v>
                </c:pt>
                <c:pt idx="1">
                  <c:v>1949</c:v>
                </c:pt>
                <c:pt idx="2">
                  <c:v>2004</c:v>
                </c:pt>
                <c:pt idx="3">
                  <c:v>354</c:v>
                </c:pt>
                <c:pt idx="4">
                  <c:v>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1D98926-4140-4A37-97EA-942787714A9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011BED8-0538-42D1-AF4A-4C1D3C55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3F859-15B9-4B33-A326-8C038393CCC8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9B611-A061-4934-9EE5-9D7A2E445A63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venir 45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45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45 Book" pitchFamily="34" charset="0"/>
              </a:defRPr>
            </a:lvl1pPr>
          </a:lstStyle>
          <a:p>
            <a:fld id="{ABEFF096-C9CE-4D76-9B43-9D949E80A950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45 Book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45 Book" pitchFamily="34" charset="0"/>
              </a:defRPr>
            </a:lvl1pPr>
          </a:lstStyle>
          <a:p>
            <a:fld id="{0149B0B8-79F4-4227-9FAD-B15288956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200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200400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800600"/>
            <a:ext cx="502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612775"/>
            <a:ext cx="502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367338"/>
            <a:ext cx="502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F096-C9CE-4D76-9B43-9D949E80A9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0B8-79F4-4227-9FAD-B1528895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0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45 Book" pitchFamily="34" charset="0"/>
              </a:defRPr>
            </a:lvl1pPr>
          </a:lstStyle>
          <a:p>
            <a:fld id="{ABEFF096-C9CE-4D76-9B43-9D949E80A950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45 Book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45 Book" pitchFamily="34" charset="0"/>
              </a:defRPr>
            </a:lvl1pPr>
          </a:lstStyle>
          <a:p>
            <a:fld id="{0149B0B8-79F4-4227-9FAD-B15288956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A388F"/>
          </a:solidFill>
          <a:latin typeface="Avenir 45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venir 45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venir 45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venir 45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venir 45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venir 45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Providing Primary Healthcare to the </a:t>
            </a:r>
            <a:br>
              <a:rPr lang="en-US" sz="3600" dirty="0"/>
            </a:br>
            <a:r>
              <a:rPr lang="en-US" sz="3600" dirty="0"/>
              <a:t>Mid-Shore Region Since 1980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Federally Qualified Health Center and </a:t>
            </a:r>
          </a:p>
          <a:p>
            <a:pPr>
              <a:defRPr/>
            </a:pPr>
            <a:r>
              <a:rPr lang="en-US" dirty="0" smtClean="0"/>
              <a:t>New HEZ Partner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Population</a:t>
            </a:r>
            <a:br>
              <a:rPr lang="en-US" dirty="0" smtClean="0"/>
            </a:br>
            <a:r>
              <a:rPr lang="en-US" sz="2000" dirty="0" smtClean="0"/>
              <a:t>Jan 2014-Aug 2015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Cambridge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Medical 3,932</a:t>
            </a:r>
          </a:p>
          <a:p>
            <a:r>
              <a:rPr lang="en-US" dirty="0" smtClean="0"/>
              <a:t>Dental 2,561</a:t>
            </a:r>
          </a:p>
          <a:p>
            <a:r>
              <a:rPr lang="en-US" dirty="0" smtClean="0"/>
              <a:t>3,988 Female</a:t>
            </a:r>
          </a:p>
          <a:p>
            <a:r>
              <a:rPr lang="en-US" dirty="0" smtClean="0"/>
              <a:t>2,505 Male </a:t>
            </a:r>
          </a:p>
          <a:p>
            <a:r>
              <a:rPr lang="en-US" dirty="0" smtClean="0"/>
              <a:t>Age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0-18	2,293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19-16	3808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&gt;65	392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Federalsburg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2,889</a:t>
            </a:r>
          </a:p>
          <a:p>
            <a:r>
              <a:rPr lang="en-US" dirty="0"/>
              <a:t>Dental </a:t>
            </a:r>
            <a:r>
              <a:rPr lang="en-US" dirty="0" smtClean="0"/>
              <a:t>1,559</a:t>
            </a:r>
          </a:p>
          <a:p>
            <a:r>
              <a:rPr lang="en-US" dirty="0" smtClean="0"/>
              <a:t>2,528 Female</a:t>
            </a:r>
          </a:p>
          <a:p>
            <a:r>
              <a:rPr lang="en-US" dirty="0" smtClean="0"/>
              <a:t>1,920 Male</a:t>
            </a:r>
          </a:p>
          <a:p>
            <a:r>
              <a:rPr lang="en-US" dirty="0" smtClean="0"/>
              <a:t>Age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0-18	951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19-64	2,983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&gt;65	514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Disease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Disease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Quality Management Department</a:t>
            </a:r>
          </a:p>
          <a:p>
            <a:pPr lvl="1"/>
            <a:r>
              <a:rPr lang="en-US" dirty="0" smtClean="0"/>
              <a:t>Panel Manager</a:t>
            </a:r>
          </a:p>
          <a:p>
            <a:pPr lvl="1"/>
            <a:r>
              <a:rPr lang="en-US" dirty="0" smtClean="0"/>
              <a:t>Clinical Informatics Coordinator</a:t>
            </a:r>
          </a:p>
          <a:p>
            <a:pPr lvl="1"/>
            <a:r>
              <a:rPr lang="en-US" dirty="0" smtClean="0"/>
              <a:t>Dental Case Manager</a:t>
            </a:r>
          </a:p>
          <a:p>
            <a:pPr lvl="1"/>
            <a:r>
              <a:rPr lang="en-US" dirty="0" smtClean="0"/>
              <a:t>Patient Services Coordinators</a:t>
            </a:r>
          </a:p>
          <a:p>
            <a:pPr lvl="1"/>
            <a:r>
              <a:rPr lang="en-US" dirty="0" smtClean="0"/>
              <a:t>Nurse Care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Value Based Purchasing for MCO’s</a:t>
            </a:r>
          </a:p>
          <a:p>
            <a:pPr lvl="1"/>
            <a:r>
              <a:rPr lang="en-US" dirty="0" smtClean="0"/>
              <a:t>Well Child Checks</a:t>
            </a:r>
          </a:p>
          <a:p>
            <a:pPr lvl="1"/>
            <a:r>
              <a:rPr lang="en-US" dirty="0" smtClean="0"/>
              <a:t>Lead Screening</a:t>
            </a:r>
          </a:p>
          <a:p>
            <a:pPr lvl="1"/>
            <a:r>
              <a:rPr lang="en-US" dirty="0" smtClean="0"/>
              <a:t>Immunizations – Combo 3 and Adolescent</a:t>
            </a:r>
          </a:p>
          <a:p>
            <a:pPr lvl="1"/>
            <a:r>
              <a:rPr lang="en-US" dirty="0" smtClean="0"/>
              <a:t>BMI</a:t>
            </a:r>
          </a:p>
          <a:p>
            <a:pPr lvl="1"/>
            <a:r>
              <a:rPr lang="en-US" dirty="0" smtClean="0"/>
              <a:t>Breast Cancer Screening</a:t>
            </a:r>
          </a:p>
          <a:p>
            <a:pPr lvl="1"/>
            <a:r>
              <a:rPr lang="en-US" dirty="0" smtClean="0"/>
              <a:t>HbA1c</a:t>
            </a:r>
          </a:p>
          <a:p>
            <a:pPr lvl="1"/>
            <a:r>
              <a:rPr lang="en-US" dirty="0" smtClean="0"/>
              <a:t>Post Partum Visit</a:t>
            </a:r>
          </a:p>
          <a:p>
            <a:pPr lvl="1"/>
            <a:r>
              <a:rPr lang="en-US" dirty="0" smtClean="0"/>
              <a:t>SSI Adult and Child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</a:p>
          <a:p>
            <a:pPr lvl="1"/>
            <a:r>
              <a:rPr lang="en-US" dirty="0" smtClean="0"/>
              <a:t>Hospital Follow-Up</a:t>
            </a:r>
          </a:p>
          <a:p>
            <a:pPr lvl="2"/>
            <a:r>
              <a:rPr lang="en-US" dirty="0" smtClean="0"/>
              <a:t>CRISP data reviewed daily</a:t>
            </a:r>
          </a:p>
          <a:p>
            <a:pPr lvl="2"/>
            <a:r>
              <a:rPr lang="en-US" dirty="0" smtClean="0"/>
              <a:t>Goal – all discharged patients are seen by their PCP within 7 days of discharge</a:t>
            </a:r>
          </a:p>
          <a:p>
            <a:pPr lvl="2"/>
            <a:r>
              <a:rPr lang="en-US" dirty="0" smtClean="0"/>
              <a:t>Phone call from care coordinator shortly after discharge to do medication reconciliation and ensure patient understands follow up plan.</a:t>
            </a:r>
          </a:p>
          <a:p>
            <a:pPr lvl="2"/>
            <a:r>
              <a:rPr lang="en-US" dirty="0" smtClean="0"/>
              <a:t>Coordinating care with Shore Regional Health discharge planners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Care Coordination</a:t>
            </a:r>
          </a:p>
          <a:p>
            <a:pPr lvl="1"/>
            <a:r>
              <a:rPr lang="en-US" dirty="0" smtClean="0"/>
              <a:t>Emergency Department Follow Up</a:t>
            </a:r>
          </a:p>
          <a:p>
            <a:pPr lvl="2"/>
            <a:r>
              <a:rPr lang="en-US" dirty="0" smtClean="0"/>
              <a:t>CRISP data </a:t>
            </a:r>
            <a:r>
              <a:rPr lang="en-US" dirty="0"/>
              <a:t>r</a:t>
            </a:r>
            <a:r>
              <a:rPr lang="en-US" dirty="0" smtClean="0"/>
              <a:t>eviewed daily</a:t>
            </a:r>
          </a:p>
          <a:p>
            <a:pPr lvl="2"/>
            <a:r>
              <a:rPr lang="en-US" dirty="0" smtClean="0"/>
              <a:t>Coordination with Triage nurse at sites to ensure necessary follow up</a:t>
            </a:r>
          </a:p>
          <a:p>
            <a:pPr lvl="3"/>
            <a:r>
              <a:rPr lang="en-US" dirty="0" smtClean="0"/>
              <a:t>Phone calls to patients to ensure they are aware of availability at the health center for non-emergency care</a:t>
            </a:r>
          </a:p>
          <a:p>
            <a:pPr lvl="3"/>
            <a:r>
              <a:rPr lang="en-US" dirty="0" smtClean="0"/>
              <a:t>Follow up appointments with PCP if necessary</a:t>
            </a:r>
          </a:p>
          <a:p>
            <a:pPr lvl="2"/>
            <a:r>
              <a:rPr lang="en-US" dirty="0" smtClean="0"/>
              <a:t>Patients seen in ED for dental complaints are forwarded to the Dental Case Manager </a:t>
            </a:r>
          </a:p>
          <a:p>
            <a:pPr lvl="2"/>
            <a:r>
              <a:rPr lang="en-US" dirty="0" smtClean="0"/>
              <a:t>Working with Care Coordination at Shore Regional </a:t>
            </a:r>
          </a:p>
          <a:p>
            <a:pPr lvl="3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544686" cy="260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Shore Regional Health</a:t>
            </a:r>
          </a:p>
          <a:p>
            <a:pPr lvl="1"/>
            <a:r>
              <a:rPr lang="en-US" dirty="0" smtClean="0"/>
              <a:t>Transitions in Care</a:t>
            </a:r>
          </a:p>
          <a:p>
            <a:r>
              <a:rPr lang="en-US" dirty="0" smtClean="0"/>
              <a:t>Mid-Shore Coalition</a:t>
            </a:r>
          </a:p>
          <a:p>
            <a:pPr lvl="1"/>
            <a:r>
              <a:rPr lang="en-US" dirty="0" smtClean="0"/>
              <a:t>Check Change Control</a:t>
            </a:r>
          </a:p>
          <a:p>
            <a:r>
              <a:rPr lang="en-US" dirty="0" smtClean="0"/>
              <a:t>County Health Departments</a:t>
            </a:r>
          </a:p>
          <a:p>
            <a:pPr lvl="1"/>
            <a:r>
              <a:rPr lang="en-US" dirty="0" smtClean="0"/>
              <a:t>Chronic Disease Management and Diabetes Prevention</a:t>
            </a:r>
          </a:p>
          <a:p>
            <a:pPr lvl="1"/>
            <a:r>
              <a:rPr lang="en-US" dirty="0" smtClean="0"/>
              <a:t>HEZ</a:t>
            </a:r>
          </a:p>
          <a:p>
            <a:r>
              <a:rPr lang="en-US" dirty="0" smtClean="0"/>
              <a:t>Priority Partners MCO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Choptank Community Health provides Quality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</a:t>
            </a:r>
            <a:r>
              <a:rPr lang="en-US" dirty="0" smtClean="0"/>
              <a:t>are for </a:t>
            </a:r>
            <a:r>
              <a:rPr lang="en-US" dirty="0"/>
              <a:t>A</a:t>
            </a:r>
            <a:r>
              <a:rPr lang="en-US" dirty="0" smtClean="0"/>
              <a:t>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CCHS will be the health care provider of choice for area residents. </a:t>
            </a:r>
          </a:p>
          <a:p>
            <a:pPr>
              <a:defRPr/>
            </a:pPr>
            <a:r>
              <a:rPr lang="en-US" dirty="0"/>
              <a:t>Services will be provided by working both individually and in partnership with other health care and community organizations. </a:t>
            </a:r>
          </a:p>
          <a:p>
            <a:pPr>
              <a:defRPr/>
            </a:pPr>
            <a:r>
              <a:rPr lang="en-US" dirty="0"/>
              <a:t>CCHS will be representative of the communities served, professional and culturally competent.</a:t>
            </a:r>
          </a:p>
          <a:p>
            <a:pPr>
              <a:defRPr/>
            </a:pPr>
            <a:r>
              <a:rPr lang="en-US" dirty="0"/>
              <a:t>We will be committed to excellence.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533400"/>
            <a:ext cx="3200400" cy="3937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Our History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586" y="1600200"/>
            <a:ext cx="9144000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venir 45 Book"/>
              </a:rPr>
              <a:t>Starting out as Caroline Health Services, Inc., CCHS was incorporated as a private not for profit organization in 1978 to establish comprehensive primary health care services for the residents of Caroline County.  </a:t>
            </a:r>
            <a:endParaRPr lang="en-US" sz="2000" dirty="0" smtClean="0">
              <a:latin typeface="Avenir 45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venir 45 Book"/>
              </a:rPr>
              <a:t>In </a:t>
            </a:r>
            <a:r>
              <a:rPr lang="en-US" sz="2000" dirty="0">
                <a:latin typeface="Avenir 45 Book"/>
              </a:rPr>
              <a:t>1980, </a:t>
            </a:r>
            <a:r>
              <a:rPr lang="en-US" sz="2000" dirty="0" smtClean="0">
                <a:latin typeface="Avenir 45 Book"/>
              </a:rPr>
              <a:t>funds </a:t>
            </a:r>
            <a:r>
              <a:rPr lang="en-US" sz="2000" dirty="0">
                <a:latin typeface="Avenir 45 Book"/>
              </a:rPr>
              <a:t>from the Public Health </a:t>
            </a:r>
            <a:r>
              <a:rPr lang="en-US" sz="2000" dirty="0" smtClean="0">
                <a:latin typeface="Avenir 45 Book"/>
              </a:rPr>
              <a:t>Service (PHS) established </a:t>
            </a:r>
            <a:r>
              <a:rPr lang="en-US" sz="2000" dirty="0">
                <a:latin typeface="Avenir 45 Book"/>
              </a:rPr>
              <a:t>the Goldsboro Medical Center in the northern part of Caroline County.  </a:t>
            </a:r>
            <a:endParaRPr lang="en-US" sz="2000" dirty="0" smtClean="0">
              <a:latin typeface="Avenir 45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venir 45 Book"/>
              </a:rPr>
              <a:t>Two </a:t>
            </a:r>
            <a:r>
              <a:rPr lang="en-US" sz="2000" dirty="0">
                <a:latin typeface="Avenir 45 Book"/>
              </a:rPr>
              <a:t>additional sites were opened in the county within the decade, the Denton Medical Center in 1982 and the Federalsburg Medical Center in 1990. </a:t>
            </a:r>
          </a:p>
        </p:txBody>
      </p:sp>
      <p:pic>
        <p:nvPicPr>
          <p:cNvPr id="10247" name="Picture 8" descr="scan0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77" y="4683415"/>
            <a:ext cx="2813768" cy="18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scan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1" y="4648200"/>
            <a:ext cx="2667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denton-bl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9211" y="4592637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02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36576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History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87630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ffectLst/>
                <a:latin typeface="+mn-lt"/>
              </a:rPr>
              <a:t> In </a:t>
            </a:r>
            <a:r>
              <a:rPr lang="en-US" sz="2400" dirty="0">
                <a:effectLst/>
                <a:latin typeface="+mn-lt"/>
              </a:rPr>
              <a:t>1998, Caroline Health Services extended services </a:t>
            </a:r>
            <a:r>
              <a:rPr lang="en-US" sz="2400" dirty="0" smtClean="0">
                <a:effectLst/>
                <a:latin typeface="+mn-lt"/>
              </a:rPr>
              <a:t>to Dorchester </a:t>
            </a:r>
            <a:r>
              <a:rPr lang="en-US" sz="2400" dirty="0">
                <a:effectLst/>
                <a:latin typeface="+mn-lt"/>
              </a:rPr>
              <a:t>County through the acquisition of the Fassett-Magee Community Health Center in Cambridge. </a:t>
            </a:r>
            <a:endParaRPr lang="en-US" sz="2400" dirty="0" smtClean="0">
              <a:effectLst/>
              <a:latin typeface="+mn-lt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With </a:t>
            </a:r>
            <a:r>
              <a:rPr lang="en-US" sz="2400" dirty="0"/>
              <a:t>this merger, the organization name changed to Choptank Community Health System, Inc. </a:t>
            </a:r>
            <a:endParaRPr lang="en-US" sz="2400" dirty="0" smtClean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 2009 we added the Bay Hundred Health Center in St. Michaels</a:t>
            </a:r>
            <a:endParaRPr lang="en-US" sz="2400" dirty="0"/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effectLst/>
              <a:latin typeface="+mn-lt"/>
            </a:endParaRPr>
          </a:p>
          <a:p>
            <a:pPr algn="l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effectLst/>
              <a:latin typeface="+mn-lt"/>
            </a:endParaRPr>
          </a:p>
        </p:txBody>
      </p:sp>
      <p:pic>
        <p:nvPicPr>
          <p:cNvPr id="11271" name="Picture 9" descr="FMH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3963473"/>
            <a:ext cx="3810000" cy="25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3473"/>
            <a:ext cx="4114800" cy="242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0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5 primary care centers in the 3 Counties of the Mid-Shore. Centers are located in Goldsboro, Denton, Federalsburg, Cambridge and St. Michaels. Women’s Health services available at the FMMC and the DMC. </a:t>
            </a:r>
            <a:br>
              <a:rPr lang="en-US" dirty="0"/>
            </a:br>
            <a:endParaRPr lang="en-US" sz="1200" dirty="0"/>
          </a:p>
          <a:p>
            <a:pPr>
              <a:defRPr/>
            </a:pPr>
            <a:r>
              <a:rPr lang="en-US" dirty="0"/>
              <a:t>Co-located Behavioral Health services provided at our Bay Hundred Center in St Michaels and at our school based programs in Caroline County.</a:t>
            </a:r>
            <a:br>
              <a:rPr lang="en-US" dirty="0"/>
            </a:br>
            <a:endParaRPr lang="en-US" sz="1200" dirty="0"/>
          </a:p>
          <a:p>
            <a:pPr>
              <a:defRPr/>
            </a:pPr>
            <a:r>
              <a:rPr lang="en-US" dirty="0"/>
              <a:t>9 School based health centers in Caroline County offer primary </a:t>
            </a:r>
            <a:br>
              <a:rPr lang="en-US" dirty="0"/>
            </a:br>
            <a:r>
              <a:rPr lang="en-US" dirty="0"/>
              <a:t>health care services.  Behavioral health services are offered in partnership with the Caroline County Health Department. 4 School based health centers in Talbot County.  Preventive oral health services through a School Based Dental Program in Caroline, Dorchester and Talbot Counties.</a:t>
            </a:r>
            <a:br>
              <a:rPr lang="en-US" dirty="0"/>
            </a:br>
            <a:endParaRPr lang="en-US" sz="1200" dirty="0"/>
          </a:p>
          <a:p>
            <a:pPr>
              <a:lnSpc>
                <a:spcPct val="110000"/>
              </a:lnSpc>
              <a:defRPr/>
            </a:pPr>
            <a:r>
              <a:rPr lang="en-US" dirty="0"/>
              <a:t>Dental services in Federalsburg, Goldsboro, and Cambridge. In addition to regular dental services we can provide hospital based services at Dorchester General Hospital. </a:t>
            </a:r>
            <a:br>
              <a:rPr lang="en-US" dirty="0"/>
            </a:b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Medical Services to Migrant farm and seasonal workers in 5 Counties.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Population Health </a:t>
            </a:r>
            <a:r>
              <a:rPr lang="en-US" dirty="0" smtClean="0"/>
              <a:t>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74170"/>
              </p:ext>
            </p:extLst>
          </p:nvPr>
        </p:nvGraphicFramePr>
        <p:xfrm>
          <a:off x="3733800" y="78346"/>
          <a:ext cx="5240338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829281" imgH="7543800" progId="Acrobat.Document.11">
                  <p:embed/>
                </p:oleObj>
              </mc:Choice>
              <mc:Fallback>
                <p:oleObj name="Acrobat Document" r:id="rId3" imgW="5829281" imgH="7543800" progId="Acrobat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8346"/>
                        <a:ext cx="5240338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4384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2014 we served 25,000 patients on the Eastern Shore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4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Federalsburg Medical &amp; Dental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Provider Staff</a:t>
            </a:r>
          </a:p>
          <a:p>
            <a:pPr lvl="1"/>
            <a:r>
              <a:rPr lang="en-US" dirty="0" smtClean="0"/>
              <a:t>2 Family Nurse Practitioners</a:t>
            </a:r>
          </a:p>
          <a:p>
            <a:pPr lvl="1"/>
            <a:r>
              <a:rPr lang="en-US" dirty="0" smtClean="0"/>
              <a:t>1 Family Practice MD</a:t>
            </a:r>
          </a:p>
          <a:p>
            <a:r>
              <a:rPr lang="en-US" dirty="0" smtClean="0"/>
              <a:t>Dental Provider Staff</a:t>
            </a:r>
          </a:p>
          <a:p>
            <a:pPr lvl="1"/>
            <a:r>
              <a:rPr lang="en-US" dirty="0" smtClean="0"/>
              <a:t>1 Dentist</a:t>
            </a:r>
          </a:p>
          <a:p>
            <a:pPr lvl="1"/>
            <a:r>
              <a:rPr lang="en-US" dirty="0" smtClean="0"/>
              <a:t>1 Hygienist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8" descr="scan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4966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0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Fassett Magee Health Center and Cambridge Dental Center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Medical Provider Staff</a:t>
            </a:r>
          </a:p>
          <a:p>
            <a:pPr lvl="1"/>
            <a:r>
              <a:rPr lang="en-US" dirty="0" smtClean="0"/>
              <a:t>2 Family Nurse Practitioners</a:t>
            </a:r>
          </a:p>
          <a:p>
            <a:pPr lvl="1"/>
            <a:r>
              <a:rPr lang="en-US" dirty="0" smtClean="0"/>
              <a:t>1 Physician’s Assistant</a:t>
            </a:r>
          </a:p>
          <a:p>
            <a:pPr lvl="1"/>
            <a:r>
              <a:rPr lang="en-US" dirty="0" smtClean="0"/>
              <a:t>1 Women’s Health Nurse Practitioner</a:t>
            </a:r>
          </a:p>
          <a:p>
            <a:pPr lvl="1"/>
            <a:r>
              <a:rPr lang="en-US" dirty="0" smtClean="0"/>
              <a:t>1 Part time Pediatrician (beginning October 2015)</a:t>
            </a:r>
          </a:p>
          <a:p>
            <a:pPr lvl="1"/>
            <a:r>
              <a:rPr lang="en-US" dirty="0" smtClean="0"/>
              <a:t>Supervising Medical Director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Dental Provider Staff</a:t>
            </a:r>
          </a:p>
          <a:p>
            <a:pPr lvl="1"/>
            <a:r>
              <a:rPr lang="en-US" dirty="0" smtClean="0"/>
              <a:t>2 Dentists</a:t>
            </a:r>
          </a:p>
          <a:p>
            <a:pPr lvl="1"/>
            <a:r>
              <a:rPr lang="en-US" dirty="0" smtClean="0"/>
              <a:t>2 Hygienists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810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ptan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F3116-6C14-4D5D-B199-6FFFDD44639A}"/>
</file>

<file path=customXml/itemProps2.xml><?xml version="1.0" encoding="utf-8"?>
<ds:datastoreItem xmlns:ds="http://schemas.openxmlformats.org/officeDocument/2006/customXml" ds:itemID="{B124575F-552E-4967-88BF-D15B71C22622}"/>
</file>

<file path=customXml/itemProps3.xml><?xml version="1.0" encoding="utf-8"?>
<ds:datastoreItem xmlns:ds="http://schemas.openxmlformats.org/officeDocument/2006/customXml" ds:itemID="{0DBF3116-6C14-4D5D-B199-6FFFDD44639A}"/>
</file>

<file path=customXml/itemProps4.xml><?xml version="1.0" encoding="utf-8"?>
<ds:datastoreItem xmlns:ds="http://schemas.openxmlformats.org/officeDocument/2006/customXml" ds:itemID="{4E562F96-414A-4AEC-B3DE-C751CB1F17A0}"/>
</file>

<file path=docProps/app.xml><?xml version="1.0" encoding="utf-8"?>
<Properties xmlns="http://schemas.openxmlformats.org/officeDocument/2006/extended-properties" xmlns:vt="http://schemas.openxmlformats.org/officeDocument/2006/docPropsVTypes">
  <Template>Choptank Theme</Template>
  <TotalTime>233</TotalTime>
  <Words>575</Words>
  <Application>Microsoft Office PowerPoint</Application>
  <PresentationFormat>On-screen Show (4:3)</PresentationFormat>
  <Paragraphs>116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Choptank Theme</vt:lpstr>
      <vt:lpstr>Acrobat Document</vt:lpstr>
      <vt:lpstr>Providing Primary Healthcare to the  Mid-Shore Region Since 1980 </vt:lpstr>
      <vt:lpstr>Our Mission</vt:lpstr>
      <vt:lpstr>Our Vision</vt:lpstr>
      <vt:lpstr>Our History</vt:lpstr>
      <vt:lpstr> Our History </vt:lpstr>
      <vt:lpstr>CCHS Today</vt:lpstr>
      <vt:lpstr>PowerPoint Presentation</vt:lpstr>
      <vt:lpstr>Federalsburg Medical &amp; Dental Center</vt:lpstr>
      <vt:lpstr>Fassett Magee Health Center and Cambridge Dental Center</vt:lpstr>
      <vt:lpstr>Patient Population Jan 2014-Aug 2015</vt:lpstr>
      <vt:lpstr>Chronic Disease</vt:lpstr>
      <vt:lpstr>Chronic Disease</vt:lpstr>
      <vt:lpstr>Population Health </vt:lpstr>
      <vt:lpstr>Population Health </vt:lpstr>
      <vt:lpstr>Population Health</vt:lpstr>
      <vt:lpstr>Population Health</vt:lpstr>
      <vt:lpstr>CRISP</vt:lpstr>
      <vt:lpstr>Partners</vt:lpstr>
    </vt:vector>
  </TitlesOfParts>
  <Company>Health Choice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Kilroy, Renee</dc:creator>
  <cp:lastModifiedBy>Maura Dwyer</cp:lastModifiedBy>
  <cp:revision>30</cp:revision>
  <cp:lastPrinted>2015-09-10T16:48:19Z</cp:lastPrinted>
  <dcterms:created xsi:type="dcterms:W3CDTF">2015-06-12T12:30:32Z</dcterms:created>
  <dcterms:modified xsi:type="dcterms:W3CDTF">2015-09-10T19:10:01Z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06f4f3f5-f0d1-428c-b622-a90863caca2a</vt:lpwstr>
  </property>
</Properties>
</file>