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2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10" r:id="rId2"/>
  </p:sldMasterIdLst>
  <p:notesMasterIdLst>
    <p:notesMasterId r:id="rId22"/>
  </p:notesMasterIdLst>
  <p:handoutMasterIdLst>
    <p:handoutMasterId r:id="rId23"/>
  </p:handoutMasterIdLst>
  <p:sldIdLst>
    <p:sldId id="256" r:id="rId3"/>
    <p:sldId id="353" r:id="rId4"/>
    <p:sldId id="339" r:id="rId5"/>
    <p:sldId id="355" r:id="rId6"/>
    <p:sldId id="343" r:id="rId7"/>
    <p:sldId id="350" r:id="rId8"/>
    <p:sldId id="356" r:id="rId9"/>
    <p:sldId id="340" r:id="rId10"/>
    <p:sldId id="349" r:id="rId11"/>
    <p:sldId id="352" r:id="rId12"/>
    <p:sldId id="341" r:id="rId13"/>
    <p:sldId id="342" r:id="rId14"/>
    <p:sldId id="333" r:id="rId15"/>
    <p:sldId id="351" r:id="rId16"/>
    <p:sldId id="354" r:id="rId17"/>
    <p:sldId id="348" r:id="rId18"/>
    <p:sldId id="358" r:id="rId19"/>
    <p:sldId id="357" r:id="rId20"/>
    <p:sldId id="322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 Cherico" initials="S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94C794"/>
    <a:srgbClr val="95C595"/>
    <a:srgbClr val="7196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77" autoAdjust="0"/>
    <p:restoredTop sz="95909" autoAdjust="0"/>
  </p:normalViewPr>
  <p:slideViewPr>
    <p:cSldViewPr>
      <p:cViewPr>
        <p:scale>
          <a:sx n="75" d="100"/>
          <a:sy n="75" d="100"/>
        </p:scale>
        <p:origin x="-4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32" Type="http://schemas.openxmlformats.org/officeDocument/2006/relationships/customXml" Target="../customXml/item4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E54F2-40C9-42E7-ACFA-6761B0483D10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591C4-5A48-4399-B102-218F5EC08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91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677DE-15E4-4782-BAD5-D4A0FE1A5D13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718CE-30B2-4014-B6E6-C3377AE5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01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718CE-30B2-4014-B6E6-C3377AE516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9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718CE-30B2-4014-B6E6-C3377AE516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98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718CE-30B2-4014-B6E6-C3377AE516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9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32D58-A8B5-44FD-8639-887FE97DE846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395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91ABBF-4E88-4C60-9BD8-78C4AD842113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877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D3FF5-4846-48D4-8937-1D6809D5EBB4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4493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E815D-1A53-4F11-A389-780ECE2F3E06}" type="datetime1">
              <a:rPr lang="en-US" smtClean="0"/>
              <a:t>5/4/2015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1658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0E7A8-9C1E-46D0-A705-A5F66F3739A9}" type="datetime1">
              <a:rPr lang="en-US" smtClean="0"/>
              <a:t>5/4/2015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37855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32D58-A8B5-44FD-8639-887FE97DE846}" type="datetime1">
              <a:rPr lang="en-US" smtClean="0">
                <a:solidFill>
                  <a:srgbClr val="000000"/>
                </a:solidFill>
              </a:rPr>
              <a:pPr/>
              <a:t>5/4/2015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411498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0A337-C640-4BBC-9CEA-A9F27C621D20}" type="datetime1">
              <a:rPr lang="en-US" smtClean="0">
                <a:solidFill>
                  <a:srgbClr val="000000"/>
                </a:solidFill>
              </a:rPr>
              <a:pPr/>
              <a:t>5/4/2015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249684"/>
            <a:ext cx="9144000" cy="45719"/>
          </a:xfrm>
          <a:prstGeom prst="rect">
            <a:avLst/>
          </a:prstGeom>
          <a:gradFill>
            <a:gsLst>
              <a:gs pos="0">
                <a:srgbClr val="C00000"/>
              </a:gs>
              <a:gs pos="30000">
                <a:srgbClr val="FF0000"/>
              </a:gs>
              <a:gs pos="54000">
                <a:srgbClr val="FFC000"/>
              </a:gs>
              <a:gs pos="84000">
                <a:srgbClr val="FFC000"/>
              </a:gs>
              <a:gs pos="100000">
                <a:srgbClr val="FFFF00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800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61739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BE3AC3-C3A9-4DB1-81AF-8F518A00EDBB}" type="datetime1">
              <a:rPr lang="en-US" smtClean="0">
                <a:solidFill>
                  <a:srgbClr val="000000"/>
                </a:solidFill>
              </a:rPr>
              <a:pPr/>
              <a:t>5/4/2015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3988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102BFB-A1BD-480C-9695-B216A01AFA01}" type="datetime1">
              <a:rPr lang="en-US" smtClean="0">
                <a:solidFill>
                  <a:srgbClr val="000000"/>
                </a:solidFill>
              </a:rPr>
              <a:pPr/>
              <a:t>5/4/2015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48866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B3B357-A63B-4558-82AD-7C6D396B82AE}" type="datetime1">
              <a:rPr lang="en-US" smtClean="0">
                <a:solidFill>
                  <a:srgbClr val="000000"/>
                </a:solidFill>
              </a:rPr>
              <a:pPr/>
              <a:t>5/4/2015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6302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40D9CC-8E07-42A6-91D0-B599D6BFF5DE}" type="datetime1">
              <a:rPr lang="en-US" smtClean="0">
                <a:solidFill>
                  <a:srgbClr val="000000"/>
                </a:solidFill>
              </a:rPr>
              <a:pPr/>
              <a:t>5/4/2015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00818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0A337-C640-4BBC-9CEA-A9F27C621D20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249684"/>
            <a:ext cx="9144000" cy="45719"/>
          </a:xfrm>
          <a:prstGeom prst="rect">
            <a:avLst/>
          </a:prstGeom>
          <a:gradFill>
            <a:gsLst>
              <a:gs pos="0">
                <a:srgbClr val="C00000"/>
              </a:gs>
              <a:gs pos="30000">
                <a:srgbClr val="FF0000"/>
              </a:gs>
              <a:gs pos="54000">
                <a:srgbClr val="FFC000"/>
              </a:gs>
              <a:gs pos="84000">
                <a:srgbClr val="FFC000"/>
              </a:gs>
              <a:gs pos="100000">
                <a:srgbClr val="FFFF00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522277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172F0-1CE4-4DB1-9D0A-EE0E13B057FE}" type="datetime1">
              <a:rPr lang="en-US" smtClean="0">
                <a:solidFill>
                  <a:srgbClr val="000000"/>
                </a:solidFill>
              </a:rPr>
              <a:pPr/>
              <a:t>5/4/2015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203971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34802-4D1D-4093-8DA9-3B545A9D9A41}" type="datetime1">
              <a:rPr lang="en-US" smtClean="0">
                <a:solidFill>
                  <a:srgbClr val="000000"/>
                </a:solidFill>
              </a:rPr>
              <a:pPr/>
              <a:t>5/4/2015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15340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A6A2E4-E884-47AB-AD0F-769F7C6411D3}" type="datetime1">
              <a:rPr lang="en-US" smtClean="0">
                <a:solidFill>
                  <a:srgbClr val="000000"/>
                </a:solidFill>
              </a:rPr>
              <a:pPr/>
              <a:t>5/4/2015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471347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91ABBF-4E88-4C60-9BD8-78C4AD842113}" type="datetime1">
              <a:rPr lang="en-US" smtClean="0">
                <a:solidFill>
                  <a:srgbClr val="000000"/>
                </a:solidFill>
              </a:rPr>
              <a:pPr/>
              <a:t>5/4/2015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945187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D3FF5-4846-48D4-8937-1D6809D5EBB4}" type="datetime1">
              <a:rPr lang="en-US" smtClean="0">
                <a:solidFill>
                  <a:srgbClr val="000000"/>
                </a:solidFill>
              </a:rPr>
              <a:pPr/>
              <a:t>5/4/2015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41587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E815D-1A53-4F11-A389-780ECE2F3E06}" type="datetime1">
              <a:rPr lang="en-US" smtClean="0">
                <a:solidFill>
                  <a:srgbClr val="000000"/>
                </a:solidFill>
              </a:rPr>
              <a:pPr/>
              <a:t>5/4/2015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94630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0E7A8-9C1E-46D0-A705-A5F66F3739A9}" type="datetime1">
              <a:rPr lang="en-US" smtClean="0">
                <a:solidFill>
                  <a:srgbClr val="000000"/>
                </a:solidFill>
              </a:rPr>
              <a:pPr/>
              <a:t>5/4/2015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11830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BE3AC3-C3A9-4DB1-81AF-8F518A00EDBB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4596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102BFB-A1BD-480C-9695-B216A01AFA01}" type="datetime1">
              <a:rPr lang="en-US" smtClean="0"/>
              <a:t>5/4/2015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5041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B3B357-A63B-4558-82AD-7C6D396B82AE}" type="datetime1">
              <a:rPr lang="en-US" smtClean="0"/>
              <a:t>5/4/2015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761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40D9CC-8E07-42A6-91D0-B599D6BFF5DE}" type="datetime1">
              <a:rPr lang="en-US" smtClean="0"/>
              <a:t>5/4/2015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9162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172F0-1CE4-4DB1-9D0A-EE0E13B057FE}" type="datetime1">
              <a:rPr lang="en-US" smtClean="0"/>
              <a:t>5/4/2015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3297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34802-4D1D-4093-8DA9-3B545A9D9A41}" type="datetime1">
              <a:rPr lang="en-US" smtClean="0"/>
              <a:t>5/4/2015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9592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A6A2E4-E884-47AB-AD0F-769F7C6411D3}" type="datetime1">
              <a:rPr lang="en-US" smtClean="0"/>
              <a:t>5/4/2015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38A48-B3C7-44DC-A3E0-5ACCAE894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2548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Arial" charset="0"/>
                <a:cs typeface="+mn-cs"/>
              </a:defRPr>
            </a:lvl1pPr>
          </a:lstStyle>
          <a:p>
            <a:fld id="{DB69A9AA-01BB-4EA2-B628-80D4FCA2F383}" type="datetime1">
              <a:rPr lang="en-US" smtClean="0"/>
              <a:t>5/4/2015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  <a:cs typeface="+mn-cs"/>
              </a:defRPr>
            </a:lvl1pPr>
          </a:lstStyle>
          <a:p>
            <a:fld id="{EE738A48-B3C7-44DC-A3E0-5ACCAE894E0C}" type="slidenum">
              <a:rPr lang="en-US" smtClean="0"/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5638800"/>
            <a:ext cx="9144000" cy="1219200"/>
            <a:chOff x="0" y="0"/>
            <a:chExt cx="5760" cy="768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0"/>
              <a:ext cx="1680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564"/>
              <a:ext cx="168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285"/>
            <a:stretch>
              <a:fillRect/>
            </a:stretch>
          </p:blipFill>
          <p:spPr bwMode="auto">
            <a:xfrm>
              <a:off x="0" y="0"/>
              <a:ext cx="4080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575"/>
            <a:stretch>
              <a:fillRect/>
            </a:stretch>
          </p:blipFill>
          <p:spPr bwMode="auto">
            <a:xfrm>
              <a:off x="0" y="564"/>
              <a:ext cx="408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Arial" charset="0"/>
                <a:cs typeface="+mn-cs"/>
              </a:defRPr>
            </a:lvl1pPr>
          </a:lstStyle>
          <a:p>
            <a:fld id="{DB69A9AA-01BB-4EA2-B628-80D4FCA2F383}" type="datetime1">
              <a:rPr lang="en-US" smtClean="0">
                <a:solidFill>
                  <a:srgbClr val="000000"/>
                </a:solidFill>
              </a:rPr>
              <a:pPr/>
              <a:t>5/4/2015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cs typeface="+mn-cs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  <a:cs typeface="+mn-cs"/>
              </a:defRPr>
            </a:lvl1pPr>
          </a:lstStyle>
          <a:p>
            <a:fld id="{EE738A48-B3C7-44DC-A3E0-5ACCAE894E0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5638800"/>
            <a:ext cx="9144000" cy="1219200"/>
            <a:chOff x="0" y="0"/>
            <a:chExt cx="5760" cy="768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0"/>
              <a:ext cx="1680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564"/>
              <a:ext cx="168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285"/>
            <a:stretch>
              <a:fillRect/>
            </a:stretch>
          </p:blipFill>
          <p:spPr bwMode="auto">
            <a:xfrm>
              <a:off x="0" y="0"/>
              <a:ext cx="4080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575"/>
            <a:stretch>
              <a:fillRect/>
            </a:stretch>
          </p:blipFill>
          <p:spPr bwMode="auto">
            <a:xfrm>
              <a:off x="0" y="564"/>
              <a:ext cx="408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0053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transition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a.bankoski@maryland.gov" TargetMode="Externa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905003"/>
            <a:ext cx="8991600" cy="1470025"/>
          </a:xfrm>
        </p:spPr>
        <p:txBody>
          <a:bodyPr/>
          <a:lstStyle/>
          <a:p>
            <a:r>
              <a:rPr lang="en-US" sz="4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Data Tools to Track Population Health in the HEZs</a:t>
            </a:r>
            <a:endParaRPr lang="en-US" sz="48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3657600"/>
            <a:ext cx="7543800" cy="1752600"/>
          </a:xfrm>
        </p:spPr>
        <p:txBody>
          <a:bodyPr/>
          <a:lstStyle/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Maryland Department of Health and Mental Hygiene</a:t>
            </a:r>
          </a:p>
          <a:p>
            <a:r>
              <a:rPr lang="en-US" sz="2400" dirty="0" smtClean="0">
                <a:latin typeface="Cambria" pitchFamily="18" charset="0"/>
              </a:rPr>
              <a:t>Virtual Data Unit</a:t>
            </a:r>
          </a:p>
        </p:txBody>
      </p:sp>
    </p:spTree>
    <p:extLst>
      <p:ext uri="{BB962C8B-B14F-4D97-AF65-F5344CB8AC3E}">
        <p14:creationId xmlns:p14="http://schemas.microsoft.com/office/powerpoint/2010/main" val="26223082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8A48-B3C7-44DC-A3E0-5ACCAE894E0C}" type="slidenum">
              <a:rPr lang="en-US" smtClean="0"/>
              <a:t>10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293688"/>
            <a:ext cx="8662987" cy="627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own Arrow 3"/>
          <p:cNvSpPr/>
          <p:nvPr/>
        </p:nvSpPr>
        <p:spPr bwMode="auto">
          <a:xfrm>
            <a:off x="6982120" y="2112782"/>
            <a:ext cx="304800" cy="3810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6982120" y="3523726"/>
            <a:ext cx="304800" cy="3810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2654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8A48-B3C7-44DC-A3E0-5ACCAE894E0C}" type="slidenum">
              <a:rPr lang="en-US" smtClean="0"/>
              <a:t>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293688"/>
            <a:ext cx="8662987" cy="627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own Arrow 5"/>
          <p:cNvSpPr/>
          <p:nvPr/>
        </p:nvSpPr>
        <p:spPr bwMode="auto">
          <a:xfrm>
            <a:off x="6982120" y="2303282"/>
            <a:ext cx="304800" cy="3810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6982120" y="3657600"/>
            <a:ext cx="304800" cy="3810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3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8A48-B3C7-44DC-A3E0-5ACCAE894E0C}" type="slidenum">
              <a:rPr lang="en-US" smtClean="0"/>
              <a:t>12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293688"/>
            <a:ext cx="8662987" cy="627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22388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PQI Rates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8A48-B3C7-44DC-A3E0-5ACCAE894E0C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336958"/>
              </p:ext>
            </p:extLst>
          </p:nvPr>
        </p:nvGraphicFramePr>
        <p:xfrm>
          <a:off x="1600200" y="914400"/>
          <a:ext cx="6247382" cy="5735938"/>
        </p:xfrm>
        <a:graphic>
          <a:graphicData uri="http://schemas.openxmlformats.org/drawingml/2006/table">
            <a:tbl>
              <a:tblPr/>
              <a:tblGrid>
                <a:gridCol w="1664722"/>
                <a:gridCol w="916532"/>
                <a:gridCol w="916532"/>
                <a:gridCol w="916532"/>
                <a:gridCol w="916532"/>
                <a:gridCol w="916532"/>
              </a:tblGrid>
              <a:tr h="193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PQIs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ANNAPOLIS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1387.0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1437.8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1585.5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1391.1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1282.1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DORCHESTER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2231.5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2160.9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2207.0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1863.1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1819.5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PRINCE GEORGES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1777.5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1771.6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1557.2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1460.2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1330.2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 MARYS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1370.7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1073.4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1163.8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860.9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921.9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WEST BALTIMORE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3177.5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3086.9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2728.5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2652.7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2445.9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MARYLAND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1769.6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1654.4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1571.7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1410.0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1399.4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ACUTE PQIs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ANNAPOLIS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593.6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525.3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620.6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562.4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571.3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DORCHESTER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718.2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685.1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649.6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600.7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590.7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PRINCE GEORGES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442.5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390.2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368.9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393.5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346.0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 MARYS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391.2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262.9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305.5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255.6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282.1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WEST BALTIMORE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860.7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869.6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773.0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733.5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648.2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MARYLAND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621.7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583.1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571.0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510.8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503.2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CHRONIC PQIs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ANNAPOLIS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793.4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912.4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964.8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828.7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710.8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DORCHESTER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1513.3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1475.8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1557.4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1262.4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1228.8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PRINCE GEORGES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1335.0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1381.5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1188.2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1066.6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984.2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 MARYS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979.5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810.5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858.4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605.3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639.8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WEST BALTIMORE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2316.8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2217.3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1955.5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1919.1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1797.7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MARYLAND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1148.0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1071.3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1000.7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899.3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896.4</a:t>
                      </a:r>
                    </a:p>
                  </a:txBody>
                  <a:tcPr marL="7253" marR="7253" marT="7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381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b="1" dirty="0"/>
              <a:t>PQIs: Preventable Hospitalizations</a:t>
            </a:r>
            <a:br>
              <a:rPr lang="en-US" sz="3200" b="1" dirty="0"/>
            </a:br>
            <a:r>
              <a:rPr lang="en-US" sz="3200" b="1" dirty="0" smtClean="0"/>
              <a:t>RESULTS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3"/>
            <a:ext cx="8458200" cy="4525963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US" b="1" dirty="0" smtClean="0"/>
              <a:t>HEZs Higher than Maryland: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Annapolis: Acute PQI (^2013)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Dorchester: Acute, Chronic = Overall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Prince Georges: Chronic PQI 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St. Mary’s: None (^2013 Acute, Chronic = overall)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West Baltimore: Acute, Chronic = Overall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8A48-B3C7-44DC-A3E0-5ACCAE894E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674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905003"/>
            <a:ext cx="8991600" cy="1470025"/>
          </a:xfrm>
        </p:spPr>
        <p:txBody>
          <a:bodyPr/>
          <a:lstStyle/>
          <a:p>
            <a:r>
              <a:rPr lang="en-US" sz="4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HEZ Data Portal:</a:t>
            </a:r>
            <a:br>
              <a:rPr lang="en-US" sz="4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4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Hospitalizations &amp; Readmissions</a:t>
            </a:r>
            <a:endParaRPr lang="en-US" sz="48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2479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b="1" dirty="0"/>
              <a:t>HEZ Data Portal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3"/>
            <a:ext cx="8458200" cy="4525963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Designed by CRISP.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HSCRC data on HEZ residents.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DHMH supplied methods.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HSCRC’s readmission definition (CMS modified).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Numerator: # of unplanned 30 day, all cause, all hospital readmissions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Denominator: # of expected readmissions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8A48-B3C7-44DC-A3E0-5ACCAE894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132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b="1" dirty="0"/>
              <a:t>HEZ Data Portal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3"/>
            <a:ext cx="8458200" cy="4525963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b="1" dirty="0" smtClean="0"/>
              <a:t>Excludes: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Missing EID, duplicates, negative day stays.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Readmissions occurring same day (treated as transfers).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Death occurring on index admission.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8A48-B3C7-44DC-A3E0-5ACCAE894E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647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b="1" dirty="0"/>
              <a:t>HEZ Data Portal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3"/>
            <a:ext cx="84582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HEZ Data Portal.</a:t>
            </a:r>
            <a:endParaRPr lang="en-US" dirty="0"/>
          </a:p>
          <a:p>
            <a:pPr lvl="1">
              <a:buFont typeface="Cambria" panose="02040503050406030204" pitchFamily="18" charset="0"/>
              <a:buChar char="‒"/>
            </a:pPr>
            <a:r>
              <a:rPr lang="en-US" dirty="0" smtClean="0"/>
              <a:t>(INSERT WEBSITE LINK)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8A48-B3C7-44DC-A3E0-5ACCAE894E0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6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THANK YOU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3"/>
            <a:ext cx="8458200" cy="452596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6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 smtClean="0"/>
              <a:t>Andrea </a:t>
            </a:r>
            <a:r>
              <a:rPr lang="en-US" sz="3600" b="1" dirty="0"/>
              <a:t>Bankoski, MPH</a:t>
            </a:r>
            <a:endParaRPr lang="en-US" sz="3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/>
              <a:t>Virtual Data Unit Manager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/>
              <a:t>Maryland Department of Health and Mental Hygiene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>
                <a:hlinkClick r:id="rId2"/>
              </a:rPr>
              <a:t>andrea.bankoski@maryland.gov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8A48-B3C7-44DC-A3E0-5ACCAE894E0C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6751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905003"/>
            <a:ext cx="8991600" cy="1470025"/>
          </a:xfrm>
        </p:spPr>
        <p:txBody>
          <a:bodyPr/>
          <a:lstStyle/>
          <a:p>
            <a:r>
              <a:rPr lang="en-US" sz="4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Prevention Quality Indicators (PQI)</a:t>
            </a:r>
            <a:endParaRPr lang="en-US" sz="48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516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Prevention Quality Indicators (PQI)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3"/>
            <a:ext cx="8458200" cy="4525963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2400" b="1" dirty="0" smtClean="0"/>
              <a:t>PQIs</a:t>
            </a:r>
            <a:r>
              <a:rPr lang="en-US" sz="2400" dirty="0" smtClean="0"/>
              <a:t>.</a:t>
            </a:r>
            <a:r>
              <a:rPr lang="en-US" sz="2400" b="1" dirty="0" smtClean="0"/>
              <a:t>  </a:t>
            </a:r>
            <a:r>
              <a:rPr lang="en-US" sz="2400" dirty="0" smtClean="0"/>
              <a:t>PQIs </a:t>
            </a:r>
            <a:r>
              <a:rPr lang="en-US" sz="2400" dirty="0"/>
              <a:t>are </a:t>
            </a:r>
            <a:r>
              <a:rPr lang="en-US" sz="2400" dirty="0" smtClean="0"/>
              <a:t>measures used </a:t>
            </a:r>
            <a:r>
              <a:rPr lang="en-US" sz="2400" dirty="0"/>
              <a:t>with </a:t>
            </a:r>
            <a:r>
              <a:rPr lang="en-US" sz="2400" dirty="0" smtClean="0"/>
              <a:t>inpatient </a:t>
            </a:r>
            <a:r>
              <a:rPr lang="en-US" sz="2400" dirty="0"/>
              <a:t>discharge data to identify quality of care for </a:t>
            </a:r>
            <a:r>
              <a:rPr lang="en-US" sz="2400" dirty="0" smtClean="0"/>
              <a:t>ambulatory </a:t>
            </a:r>
            <a:r>
              <a:rPr lang="en-US" sz="2400" dirty="0"/>
              <a:t>care sensitive </a:t>
            </a:r>
            <a:r>
              <a:rPr lang="en-US" sz="2400" dirty="0" smtClean="0"/>
              <a:t>conditions.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400" dirty="0" smtClean="0"/>
              <a:t>Good quality outpatient </a:t>
            </a:r>
            <a:r>
              <a:rPr lang="en-US" sz="2400" dirty="0"/>
              <a:t>care can potentially prevent the need for </a:t>
            </a:r>
            <a:r>
              <a:rPr lang="en-US" sz="2400" dirty="0" smtClean="0"/>
              <a:t>hospitalization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arenR"/>
            </a:pPr>
            <a:r>
              <a:rPr lang="en-US" sz="2400" dirty="0" smtClean="0"/>
              <a:t>Early </a:t>
            </a:r>
            <a:r>
              <a:rPr lang="en-US" sz="2400" dirty="0"/>
              <a:t>intervention can prevent complications or more severe </a:t>
            </a:r>
            <a:r>
              <a:rPr lang="en-US" sz="2400" dirty="0" smtClean="0"/>
              <a:t>disease.</a:t>
            </a:r>
            <a:endParaRPr lang="en-US" sz="2000" dirty="0" smtClean="0"/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/>
              <a:t>“</a:t>
            </a:r>
            <a:r>
              <a:rPr lang="en-US" sz="2400" b="1" dirty="0" smtClean="0"/>
              <a:t>Preventative Hospitalizations.”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Population </a:t>
            </a:r>
            <a:r>
              <a:rPr lang="en-US" sz="2400" dirty="0"/>
              <a:t>based and adjusted for </a:t>
            </a:r>
            <a:r>
              <a:rPr lang="en-US" sz="2400" dirty="0" smtClean="0"/>
              <a:t>covariates.</a:t>
            </a:r>
            <a:r>
              <a:rPr lang="en-US" sz="2400" dirty="0"/>
              <a:t>  </a:t>
            </a:r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8A48-B3C7-44DC-A3E0-5ACCAE894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PQIs: Preventable Hospitalizations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3"/>
            <a:ext cx="8458200" cy="4525963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dirty="0" smtClean="0"/>
              <a:t>Overall Composite.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 smtClean="0"/>
              <a:t>Acute Composite.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 smtClean="0"/>
              <a:t>Chronic Composite.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b="1" i="1" dirty="0" smtClean="0"/>
              <a:t>OVERALL = ACUTE + CHRONIC</a:t>
            </a:r>
            <a:endParaRPr lang="en-US" sz="28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00" dirty="0" smtClean="0"/>
              <a:t>Separate composite measures </a:t>
            </a:r>
            <a:r>
              <a:rPr lang="en-US" sz="2800" dirty="0"/>
              <a:t>were created for acute and chronic conditions to investigate different </a:t>
            </a:r>
            <a:r>
              <a:rPr lang="en-US" sz="2800" dirty="0" smtClean="0"/>
              <a:t>factors influencing </a:t>
            </a:r>
            <a:r>
              <a:rPr lang="en-US" sz="2800" dirty="0"/>
              <a:t>hospitalization rates for each condition. </a:t>
            </a: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8A48-B3C7-44DC-A3E0-5ACCAE894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555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PQIs: Preventable Hospitalizations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3657600"/>
          </a:xfrm>
        </p:spPr>
        <p:txBody>
          <a:bodyPr numCol="2"/>
          <a:lstStyle/>
          <a:p>
            <a:pPr marL="0" lvl="0" indent="0">
              <a:buNone/>
            </a:pPr>
            <a:r>
              <a:rPr lang="en-US" sz="2000" b="1" dirty="0" smtClean="0"/>
              <a:t>CHRONIC: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1600" dirty="0" smtClean="0"/>
              <a:t>Diabetes with </a:t>
            </a:r>
            <a:r>
              <a:rPr lang="en-US" sz="1600" dirty="0"/>
              <a:t>short-term complications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smtClean="0"/>
              <a:t>Diabetes </a:t>
            </a:r>
            <a:r>
              <a:rPr lang="en-US" sz="1600" dirty="0"/>
              <a:t>with long-term complications </a:t>
            </a:r>
            <a:endParaRPr lang="en-US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Uncontrolled diabetes without complications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Lower extremity amputations among admissions for diabetes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Asthma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smtClean="0"/>
              <a:t>COPD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Hypertension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Angina without procedure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smtClean="0"/>
              <a:t>Congestive </a:t>
            </a:r>
            <a:r>
              <a:rPr lang="en-US" sz="1600" dirty="0"/>
              <a:t>heart failure (CHF) 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2000" b="1" dirty="0" smtClean="0"/>
              <a:t>ACUTE: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smtClean="0"/>
              <a:t>Bacterial pneumonia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smtClean="0"/>
              <a:t>Dehydration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smtClean="0"/>
              <a:t>Urinary tract infection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8A48-B3C7-44DC-A3E0-5ACCAE894E0C}" type="slidenum">
              <a:rPr lang="en-US" smtClean="0"/>
              <a:t>5</a:t>
            </a:fld>
            <a:endParaRPr lang="en-US"/>
          </a:p>
        </p:txBody>
      </p:sp>
      <p:sp>
        <p:nvSpPr>
          <p:cNvPr id="10" name="Right Bracket 9"/>
          <p:cNvSpPr/>
          <p:nvPr/>
        </p:nvSpPr>
        <p:spPr bwMode="auto">
          <a:xfrm rot="-5400000">
            <a:off x="4525651" y="-2168951"/>
            <a:ext cx="152400" cy="8627097"/>
          </a:xfrm>
          <a:prstGeom prst="righ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4601065" y="1828800"/>
            <a:ext cx="1" cy="2395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344551" y="1471342"/>
            <a:ext cx="25146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OVERALL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93495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b="1" dirty="0"/>
              <a:t>PQIs: Preventable </a:t>
            </a:r>
            <a:r>
              <a:rPr lang="en-US" sz="3200" b="1" dirty="0" smtClean="0"/>
              <a:t>Hospitalizations</a:t>
            </a:r>
            <a:br>
              <a:rPr lang="en-US" sz="3200" b="1" dirty="0" smtClean="0"/>
            </a:br>
            <a:r>
              <a:rPr lang="en-US" sz="3200" b="1" dirty="0" smtClean="0"/>
              <a:t>DATA SOURCE &amp; LIMITATIONS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3"/>
            <a:ext cx="8458200" cy="4525963"/>
          </a:xfrm>
        </p:spPr>
        <p:txBody>
          <a:bodyPr/>
          <a:lstStyle/>
          <a:p>
            <a:pPr lvl="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b="1" dirty="0" smtClean="0"/>
              <a:t>HSCRC data. </a:t>
            </a:r>
            <a:r>
              <a:rPr lang="en-US" sz="2800" dirty="0" smtClean="0"/>
              <a:t>Hospitalizations at Maryland’s 46 acute care and 5 specialty hospitals.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Maryland residents.</a:t>
            </a:r>
          </a:p>
          <a:p>
            <a:pPr lvl="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b="1" dirty="0" smtClean="0"/>
              <a:t>Limitations. </a:t>
            </a:r>
          </a:p>
          <a:p>
            <a:pPr lvl="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Hospitalizations, in general, on downward trend.</a:t>
            </a:r>
          </a:p>
          <a:p>
            <a:pPr lvl="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Does not capture Maryland residents visiting hospitals outside of Maryland.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Generally affects PG and Montgomery County rates.</a:t>
            </a:r>
            <a:endParaRPr lang="en-US" dirty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8A48-B3C7-44DC-A3E0-5ACCAE894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53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b="1" dirty="0"/>
              <a:t>PQIs: Preventable </a:t>
            </a:r>
            <a:r>
              <a:rPr lang="en-US" sz="3200" b="1" dirty="0" smtClean="0"/>
              <a:t>Hospitalizations</a:t>
            </a:r>
            <a:br>
              <a:rPr lang="en-US" sz="3200" b="1" dirty="0" smtClean="0"/>
            </a:br>
            <a:r>
              <a:rPr lang="en-US" sz="3200" b="1" dirty="0" smtClean="0"/>
              <a:t>INTERPRETATION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3"/>
            <a:ext cx="8458200" cy="4525963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b="1" dirty="0" smtClean="0"/>
              <a:t>Compare the HEZ rates to Maryland rates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Is the HEZ above or below the State?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b="1" dirty="0" smtClean="0"/>
              <a:t>Compare HEZ rate trends over time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How is the HEZ changing over the years?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Is the trend different than Maryland? </a:t>
            </a:r>
            <a:endParaRPr lang="en-US" dirty="0"/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8A48-B3C7-44DC-A3E0-5ACCAE894E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41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8A48-B3C7-44DC-A3E0-5ACCAE894E0C}" type="slidenum">
              <a:rPr lang="en-US" smtClean="0"/>
              <a:t>8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293688"/>
            <a:ext cx="8662987" cy="627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90063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8A48-B3C7-44DC-A3E0-5ACCAE894E0C}" type="slidenum">
              <a:rPr lang="en-US" smtClean="0"/>
              <a:t>9</a:t>
            </a:fld>
            <a:endParaRPr lang="en-US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293688"/>
            <a:ext cx="8662987" cy="627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 bwMode="auto">
          <a:xfrm>
            <a:off x="5867400" y="3430588"/>
            <a:ext cx="2438400" cy="98901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936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Colmers_Alliance for Health Reform_09182009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mers_Alliance for Health Reform_09182009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433B70C632064384C83DF0175E9CA7" ma:contentTypeVersion="11" ma:contentTypeDescription="Create a new document." ma:contentTypeScope="" ma:versionID="64e60f4f03c41066fee84b909395d39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9f8a7ee62ec5a0ae4d6004028b8cf6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F96DAE-BDCE-4257-B4CB-A2A75DC4C161}"/>
</file>

<file path=customXml/itemProps2.xml><?xml version="1.0" encoding="utf-8"?>
<ds:datastoreItem xmlns:ds="http://schemas.openxmlformats.org/officeDocument/2006/customXml" ds:itemID="{A534043A-9AE8-4B94-BE0E-940A52EED6B6}"/>
</file>

<file path=customXml/itemProps3.xml><?xml version="1.0" encoding="utf-8"?>
<ds:datastoreItem xmlns:ds="http://schemas.openxmlformats.org/officeDocument/2006/customXml" ds:itemID="{67B1AB12-32B8-443D-B211-3CC22F51EFA0}"/>
</file>

<file path=customXml/itemProps4.xml><?xml version="1.0" encoding="utf-8"?>
<ds:datastoreItem xmlns:ds="http://schemas.openxmlformats.org/officeDocument/2006/customXml" ds:itemID="{A534043A-9AE8-4B94-BE0E-940A52EED6B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20742</TotalTime>
  <Words>577</Words>
  <Application>Microsoft Office PowerPoint</Application>
  <PresentationFormat>On-screen Show (4:3)</PresentationFormat>
  <Paragraphs>222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Colmers_Alliance for Health Reform_09182009</vt:lpstr>
      <vt:lpstr>1_Colmers_Alliance for Health Reform_09182009</vt:lpstr>
      <vt:lpstr>Data Tools to Track Population Health in the HEZs</vt:lpstr>
      <vt:lpstr>Prevention Quality Indicators (PQI)</vt:lpstr>
      <vt:lpstr>Prevention Quality Indicators (PQI)</vt:lpstr>
      <vt:lpstr>PQIs: Preventable Hospitalizations</vt:lpstr>
      <vt:lpstr>PQIs: Preventable Hospitalizations</vt:lpstr>
      <vt:lpstr>PQIs: Preventable Hospitalizations DATA SOURCE &amp; LIMITATIONS</vt:lpstr>
      <vt:lpstr>PQIs: Preventable Hospitalizations INTERPRETATION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PQI Rates</vt:lpstr>
      <vt:lpstr>PQIs: Preventable Hospitalizations RESULTS</vt:lpstr>
      <vt:lpstr>HEZ Data Portal: Hospitalizations &amp; Readmissions</vt:lpstr>
      <vt:lpstr>HEZ Data Portal</vt:lpstr>
      <vt:lpstr>HEZ Data Portal</vt:lpstr>
      <vt:lpstr>HEZ Data Portal</vt:lpstr>
      <vt:lpstr>THANK YOU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Value-Based Insurance Design Strategy and Scope of Work</dc:title>
  <dc:creator>Russ Montgomery</dc:creator>
  <cp:lastModifiedBy>Maura Dwyer</cp:lastModifiedBy>
  <cp:revision>324</cp:revision>
  <cp:lastPrinted>2015-05-04T16:37:18Z</cp:lastPrinted>
  <dcterms:created xsi:type="dcterms:W3CDTF">2013-03-12T13:39:28Z</dcterms:created>
  <dcterms:modified xsi:type="dcterms:W3CDTF">2015-05-04T16:37:43Z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0x01010084433B70C632064384C83DF0175E9CA7</vt:lpwstr>
  </property>
  <property fmtid="{D5CDD505-2E9C-101B-9397-08002B2CF9AE}" pid="3" name="_dlc_DocIdItemGuid">
    <vt:lpwstr>2a064753-e63a-417e-91ee-91bbe2cfd953</vt:lpwstr>
  </property>
</Properties>
</file>