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notesSlides/notesSlide7.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colors1.xml" ContentType="application/vnd.openxmlformats-officedocument.drawingml.diagramColors+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303" r:id="rId2"/>
    <p:sldId id="365" r:id="rId3"/>
    <p:sldId id="350" r:id="rId4"/>
    <p:sldId id="368" r:id="rId5"/>
    <p:sldId id="364" r:id="rId6"/>
    <p:sldId id="351" r:id="rId7"/>
    <p:sldId id="297" r:id="rId8"/>
    <p:sldId id="352" r:id="rId9"/>
    <p:sldId id="376" r:id="rId10"/>
    <p:sldId id="375" r:id="rId11"/>
    <p:sldId id="381" r:id="rId12"/>
    <p:sldId id="369" r:id="rId13"/>
    <p:sldId id="378" r:id="rId14"/>
    <p:sldId id="379" r:id="rId15"/>
    <p:sldId id="360" r:id="rId16"/>
    <p:sldId id="377" r:id="rId17"/>
    <p:sldId id="359" r:id="rId18"/>
    <p:sldId id="273" r:id="rId19"/>
    <p:sldId id="366" r:id="rId2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A366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67442" autoAdjust="0"/>
  </p:normalViewPr>
  <p:slideViewPr>
    <p:cSldViewPr snapToObjects="1">
      <p:cViewPr>
        <p:scale>
          <a:sx n="75" d="100"/>
          <a:sy n="75" d="100"/>
        </p:scale>
        <p:origin x="-960" y="234"/>
      </p:cViewPr>
      <p:guideLst>
        <p:guide orient="horz" pos="6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0"/>
    </p:cViewPr>
  </p:sorterViewPr>
  <p:notesViewPr>
    <p:cSldViewPr snapToObjects="1">
      <p:cViewPr varScale="1">
        <p:scale>
          <a:sx n="107" d="100"/>
          <a:sy n="107" d="100"/>
        </p:scale>
        <p:origin x="-3344"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F3CB1F-5954-C04C-B54C-DEC911332EE6}"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612A91E8-9B8A-BE4A-ACE7-A6ABA2869B3A}">
      <dgm:prSet phldrT="[Text]"/>
      <dgm:spPr/>
      <dgm:t>
        <a:bodyPr/>
        <a:lstStyle/>
        <a:p>
          <a:r>
            <a:rPr lang="en-US" dirty="0" smtClean="0"/>
            <a:t>Darrell J. Gaskin, PhD   Director</a:t>
          </a:r>
          <a:endParaRPr lang="en-US" dirty="0"/>
        </a:p>
      </dgm:t>
    </dgm:pt>
    <dgm:pt modelId="{ACE22D8B-C8F2-EE40-B9AC-6E34D4705468}" type="parTrans" cxnId="{0D57C243-2A26-6142-A334-CA1A97950958}">
      <dgm:prSet/>
      <dgm:spPr/>
      <dgm:t>
        <a:bodyPr/>
        <a:lstStyle/>
        <a:p>
          <a:endParaRPr lang="en-US"/>
        </a:p>
      </dgm:t>
    </dgm:pt>
    <dgm:pt modelId="{8B8B97F8-1BE9-F447-A0B2-2ECE5A8B8C84}" type="sibTrans" cxnId="{0D57C243-2A26-6142-A334-CA1A97950958}">
      <dgm:prSet/>
      <dgm:spPr/>
      <dgm:t>
        <a:bodyPr/>
        <a:lstStyle/>
        <a:p>
          <a:endParaRPr lang="en-US"/>
        </a:p>
      </dgm:t>
    </dgm:pt>
    <dgm:pt modelId="{3E16DACB-D56F-C842-BA36-110A9D217485}" type="asst">
      <dgm:prSet phldrT="[Text]"/>
      <dgm:spPr/>
      <dgm:t>
        <a:bodyPr/>
        <a:lstStyle/>
        <a:p>
          <a:r>
            <a:rPr lang="en-US" dirty="0" smtClean="0"/>
            <a:t>Thomas A. </a:t>
          </a:r>
          <a:r>
            <a:rPr lang="en-US" dirty="0" err="1" smtClean="0"/>
            <a:t>LaVeist</a:t>
          </a:r>
          <a:r>
            <a:rPr lang="en-US" dirty="0" smtClean="0"/>
            <a:t>, PhD     Janice V. Bowie PhD</a:t>
          </a:r>
        </a:p>
        <a:p>
          <a:r>
            <a:rPr lang="en-US" dirty="0" smtClean="0"/>
            <a:t>Advisory Committee</a:t>
          </a:r>
          <a:endParaRPr lang="en-US" dirty="0"/>
        </a:p>
      </dgm:t>
    </dgm:pt>
    <dgm:pt modelId="{02DA86E9-7149-D140-9C54-70C0D4939D07}" type="parTrans" cxnId="{319D4B1A-C848-CA48-9449-546CEFDCCE7E}">
      <dgm:prSet/>
      <dgm:spPr/>
      <dgm:t>
        <a:bodyPr/>
        <a:lstStyle/>
        <a:p>
          <a:endParaRPr lang="en-US"/>
        </a:p>
      </dgm:t>
    </dgm:pt>
    <dgm:pt modelId="{EF2CE2E6-DFD5-5346-83CA-49378CB603AE}" type="sibTrans" cxnId="{319D4B1A-C848-CA48-9449-546CEFDCCE7E}">
      <dgm:prSet/>
      <dgm:spPr/>
      <dgm:t>
        <a:bodyPr/>
        <a:lstStyle/>
        <a:p>
          <a:endParaRPr lang="en-US"/>
        </a:p>
      </dgm:t>
    </dgm:pt>
    <dgm:pt modelId="{D33DE5C1-AB83-964F-ADE3-51C63F29FD1E}">
      <dgm:prSet phldrT="[Text]" custT="1"/>
      <dgm:spPr/>
      <dgm:t>
        <a:bodyPr/>
        <a:lstStyle/>
        <a:p>
          <a:r>
            <a:rPr lang="en-US" sz="2400" dirty="0" smtClean="0"/>
            <a:t>Rachael McCleary, BS</a:t>
          </a:r>
        </a:p>
        <a:p>
          <a:r>
            <a:rPr lang="en-US" sz="2400" dirty="0" smtClean="0"/>
            <a:t>Programmer</a:t>
          </a:r>
          <a:endParaRPr lang="en-US" sz="2400" dirty="0"/>
        </a:p>
      </dgm:t>
    </dgm:pt>
    <dgm:pt modelId="{8DEA61BB-E1F5-5841-BA6D-6A12D9204EA4}" type="parTrans" cxnId="{B6068099-3C32-7649-9C8F-F2FC89729039}">
      <dgm:prSet/>
      <dgm:spPr/>
      <dgm:t>
        <a:bodyPr/>
        <a:lstStyle/>
        <a:p>
          <a:endParaRPr lang="en-US"/>
        </a:p>
      </dgm:t>
    </dgm:pt>
    <dgm:pt modelId="{4D75BDF6-7748-D14B-B31A-BA469B7E6899}" type="sibTrans" cxnId="{B6068099-3C32-7649-9C8F-F2FC89729039}">
      <dgm:prSet/>
      <dgm:spPr/>
      <dgm:t>
        <a:bodyPr/>
        <a:lstStyle/>
        <a:p>
          <a:endParaRPr lang="en-US"/>
        </a:p>
      </dgm:t>
    </dgm:pt>
    <dgm:pt modelId="{D2F65E19-0D7F-274E-9FE7-28C7A0D54741}">
      <dgm:prSet phldrT="[Text]"/>
      <dgm:spPr/>
      <dgm:t>
        <a:bodyPr/>
        <a:lstStyle/>
        <a:p>
          <a:r>
            <a:rPr lang="en-US" dirty="0" err="1" smtClean="0"/>
            <a:t>Roza</a:t>
          </a:r>
          <a:r>
            <a:rPr lang="en-US" dirty="0" smtClean="0"/>
            <a:t> </a:t>
          </a:r>
          <a:r>
            <a:rPr lang="en-US" dirty="0" err="1" smtClean="0"/>
            <a:t>Vazin</a:t>
          </a:r>
          <a:r>
            <a:rPr lang="en-US" dirty="0" smtClean="0"/>
            <a:t>, MPH</a:t>
          </a:r>
        </a:p>
        <a:p>
          <a:r>
            <a:rPr lang="en-US" dirty="0" smtClean="0"/>
            <a:t>Research Assistant</a:t>
          </a:r>
          <a:endParaRPr lang="en-US" dirty="0"/>
        </a:p>
      </dgm:t>
    </dgm:pt>
    <dgm:pt modelId="{125F86CA-2F12-0F42-A8E3-1B75EB2FCA4C}" type="parTrans" cxnId="{2B8D8E2B-32D6-354D-8410-9885A72C9EE6}">
      <dgm:prSet/>
      <dgm:spPr/>
      <dgm:t>
        <a:bodyPr/>
        <a:lstStyle/>
        <a:p>
          <a:endParaRPr lang="en-US"/>
        </a:p>
      </dgm:t>
    </dgm:pt>
    <dgm:pt modelId="{F25C4FDC-C3C2-8B49-85E0-7FFAC4C7B844}" type="sibTrans" cxnId="{2B8D8E2B-32D6-354D-8410-9885A72C9EE6}">
      <dgm:prSet/>
      <dgm:spPr/>
      <dgm:t>
        <a:bodyPr/>
        <a:lstStyle/>
        <a:p>
          <a:endParaRPr lang="en-US"/>
        </a:p>
      </dgm:t>
    </dgm:pt>
    <dgm:pt modelId="{8C210F5B-B529-D94D-9550-D30EAC42BB09}">
      <dgm:prSet phldrT="[Text]"/>
      <dgm:spPr/>
      <dgm:t>
        <a:bodyPr/>
        <a:lstStyle/>
        <a:p>
          <a:r>
            <a:rPr lang="en-US" dirty="0" smtClean="0"/>
            <a:t>TBN Graduate Student Focus Group Facilitator</a:t>
          </a:r>
          <a:endParaRPr lang="en-US" dirty="0"/>
        </a:p>
      </dgm:t>
    </dgm:pt>
    <dgm:pt modelId="{2C4A7E18-C2A8-554E-83E3-1F646A97EF57}" type="parTrans" cxnId="{C7FE05AC-1ECC-0B41-A40D-DB5944C362F2}">
      <dgm:prSet/>
      <dgm:spPr/>
      <dgm:t>
        <a:bodyPr/>
        <a:lstStyle/>
        <a:p>
          <a:endParaRPr lang="en-US"/>
        </a:p>
      </dgm:t>
    </dgm:pt>
    <dgm:pt modelId="{2CE2E572-AC21-E249-BD0F-85860C1583E4}" type="sibTrans" cxnId="{C7FE05AC-1ECC-0B41-A40D-DB5944C362F2}">
      <dgm:prSet/>
      <dgm:spPr/>
      <dgm:t>
        <a:bodyPr/>
        <a:lstStyle/>
        <a:p>
          <a:endParaRPr lang="en-US"/>
        </a:p>
      </dgm:t>
    </dgm:pt>
    <dgm:pt modelId="{B14BC2D3-608D-844E-BFB7-61B48EC74B69}" type="asst">
      <dgm:prSet phldrT="[Text]"/>
      <dgm:spPr/>
      <dgm:t>
        <a:bodyPr/>
        <a:lstStyle/>
        <a:p>
          <a:r>
            <a:rPr lang="en-US" dirty="0" smtClean="0"/>
            <a:t>Roland J. Thorpe, Jr. PhD       Co-Director</a:t>
          </a:r>
          <a:endParaRPr lang="en-US" dirty="0"/>
        </a:p>
      </dgm:t>
    </dgm:pt>
    <dgm:pt modelId="{91280B0C-58F7-9D47-A0FF-04BA6A7E1D31}" type="parTrans" cxnId="{CD7ECF21-68AF-4E47-BD54-B70F0D2C216C}">
      <dgm:prSet/>
      <dgm:spPr/>
      <dgm:t>
        <a:bodyPr/>
        <a:lstStyle/>
        <a:p>
          <a:endParaRPr lang="en-US"/>
        </a:p>
      </dgm:t>
    </dgm:pt>
    <dgm:pt modelId="{9F7AD691-ABC0-F04F-A384-F5329BE71AA4}" type="sibTrans" cxnId="{CD7ECF21-68AF-4E47-BD54-B70F0D2C216C}">
      <dgm:prSet/>
      <dgm:spPr/>
      <dgm:t>
        <a:bodyPr/>
        <a:lstStyle/>
        <a:p>
          <a:endParaRPr lang="en-US"/>
        </a:p>
      </dgm:t>
    </dgm:pt>
    <dgm:pt modelId="{81E3F3F7-E4A3-7E42-A06A-395E8426AD0C}" type="pres">
      <dgm:prSet presAssocID="{66F3CB1F-5954-C04C-B54C-DEC911332EE6}" presName="hierChild1" presStyleCnt="0">
        <dgm:presLayoutVars>
          <dgm:orgChart val="1"/>
          <dgm:chPref val="1"/>
          <dgm:dir/>
          <dgm:animOne val="branch"/>
          <dgm:animLvl val="lvl"/>
          <dgm:resizeHandles/>
        </dgm:presLayoutVars>
      </dgm:prSet>
      <dgm:spPr/>
      <dgm:t>
        <a:bodyPr/>
        <a:lstStyle/>
        <a:p>
          <a:endParaRPr lang="en-US"/>
        </a:p>
      </dgm:t>
    </dgm:pt>
    <dgm:pt modelId="{A2302CE7-9D60-944E-B77B-AC95E1D16698}" type="pres">
      <dgm:prSet presAssocID="{612A91E8-9B8A-BE4A-ACE7-A6ABA2869B3A}" presName="hierRoot1" presStyleCnt="0">
        <dgm:presLayoutVars>
          <dgm:hierBranch val="init"/>
        </dgm:presLayoutVars>
      </dgm:prSet>
      <dgm:spPr/>
    </dgm:pt>
    <dgm:pt modelId="{9EB7D9BC-A9FA-544E-896E-832FBEAB3CC7}" type="pres">
      <dgm:prSet presAssocID="{612A91E8-9B8A-BE4A-ACE7-A6ABA2869B3A}" presName="rootComposite1" presStyleCnt="0"/>
      <dgm:spPr/>
    </dgm:pt>
    <dgm:pt modelId="{27D6B7A2-8A83-6B42-8691-069CA50B85EE}" type="pres">
      <dgm:prSet presAssocID="{612A91E8-9B8A-BE4A-ACE7-A6ABA2869B3A}" presName="rootText1" presStyleLbl="node0" presStyleIdx="0" presStyleCnt="1" custScaleX="123844" custLinFactNeighborY="-67820">
        <dgm:presLayoutVars>
          <dgm:chPref val="3"/>
        </dgm:presLayoutVars>
      </dgm:prSet>
      <dgm:spPr/>
      <dgm:t>
        <a:bodyPr/>
        <a:lstStyle/>
        <a:p>
          <a:endParaRPr lang="en-US"/>
        </a:p>
      </dgm:t>
    </dgm:pt>
    <dgm:pt modelId="{86CA8698-CE42-7843-AD8A-A68F576449D9}" type="pres">
      <dgm:prSet presAssocID="{612A91E8-9B8A-BE4A-ACE7-A6ABA2869B3A}" presName="rootConnector1" presStyleLbl="node1" presStyleIdx="0" presStyleCnt="0"/>
      <dgm:spPr/>
      <dgm:t>
        <a:bodyPr/>
        <a:lstStyle/>
        <a:p>
          <a:endParaRPr lang="en-US"/>
        </a:p>
      </dgm:t>
    </dgm:pt>
    <dgm:pt modelId="{86BAAB91-14F0-4347-97EE-185ACC179338}" type="pres">
      <dgm:prSet presAssocID="{612A91E8-9B8A-BE4A-ACE7-A6ABA2869B3A}" presName="hierChild2" presStyleCnt="0"/>
      <dgm:spPr/>
    </dgm:pt>
    <dgm:pt modelId="{168B87C4-1ACD-D445-840A-0AA897CA8412}" type="pres">
      <dgm:prSet presAssocID="{8DEA61BB-E1F5-5841-BA6D-6A12D9204EA4}" presName="Name37" presStyleLbl="parChTrans1D2" presStyleIdx="0" presStyleCnt="5"/>
      <dgm:spPr/>
      <dgm:t>
        <a:bodyPr/>
        <a:lstStyle/>
        <a:p>
          <a:endParaRPr lang="en-US"/>
        </a:p>
      </dgm:t>
    </dgm:pt>
    <dgm:pt modelId="{EC0F20B2-519D-0642-947B-F52415110221}" type="pres">
      <dgm:prSet presAssocID="{D33DE5C1-AB83-964F-ADE3-51C63F29FD1E}" presName="hierRoot2" presStyleCnt="0">
        <dgm:presLayoutVars>
          <dgm:hierBranch val="init"/>
        </dgm:presLayoutVars>
      </dgm:prSet>
      <dgm:spPr/>
    </dgm:pt>
    <dgm:pt modelId="{50D5D683-9EBB-7749-8688-7F6293976F01}" type="pres">
      <dgm:prSet presAssocID="{D33DE5C1-AB83-964F-ADE3-51C63F29FD1E}" presName="rootComposite" presStyleCnt="0"/>
      <dgm:spPr/>
    </dgm:pt>
    <dgm:pt modelId="{983EE232-6E55-8F4E-B530-3CC29E80DBE0}" type="pres">
      <dgm:prSet presAssocID="{D33DE5C1-AB83-964F-ADE3-51C63F29FD1E}" presName="rootText" presStyleLbl="node2" presStyleIdx="0" presStyleCnt="3" custScaleX="118156">
        <dgm:presLayoutVars>
          <dgm:chPref val="3"/>
        </dgm:presLayoutVars>
      </dgm:prSet>
      <dgm:spPr/>
      <dgm:t>
        <a:bodyPr/>
        <a:lstStyle/>
        <a:p>
          <a:endParaRPr lang="en-US"/>
        </a:p>
      </dgm:t>
    </dgm:pt>
    <dgm:pt modelId="{3A6B1BFF-06C2-E84B-9138-3A1FBC571427}" type="pres">
      <dgm:prSet presAssocID="{D33DE5C1-AB83-964F-ADE3-51C63F29FD1E}" presName="rootConnector" presStyleLbl="node2" presStyleIdx="0" presStyleCnt="3"/>
      <dgm:spPr/>
      <dgm:t>
        <a:bodyPr/>
        <a:lstStyle/>
        <a:p>
          <a:endParaRPr lang="en-US"/>
        </a:p>
      </dgm:t>
    </dgm:pt>
    <dgm:pt modelId="{2A55BEA8-63FC-C94A-B8CA-182725877CCE}" type="pres">
      <dgm:prSet presAssocID="{D33DE5C1-AB83-964F-ADE3-51C63F29FD1E}" presName="hierChild4" presStyleCnt="0"/>
      <dgm:spPr/>
    </dgm:pt>
    <dgm:pt modelId="{45C5E35C-EFBE-5946-A044-D13723D2D81C}" type="pres">
      <dgm:prSet presAssocID="{D33DE5C1-AB83-964F-ADE3-51C63F29FD1E}" presName="hierChild5" presStyleCnt="0"/>
      <dgm:spPr/>
    </dgm:pt>
    <dgm:pt modelId="{341D7B57-3DF2-154D-8C46-B99AA219BB55}" type="pres">
      <dgm:prSet presAssocID="{125F86CA-2F12-0F42-A8E3-1B75EB2FCA4C}" presName="Name37" presStyleLbl="parChTrans1D2" presStyleIdx="1" presStyleCnt="5"/>
      <dgm:spPr/>
      <dgm:t>
        <a:bodyPr/>
        <a:lstStyle/>
        <a:p>
          <a:endParaRPr lang="en-US"/>
        </a:p>
      </dgm:t>
    </dgm:pt>
    <dgm:pt modelId="{5B5EA6BC-5000-984B-87BF-CB10B56B6203}" type="pres">
      <dgm:prSet presAssocID="{D2F65E19-0D7F-274E-9FE7-28C7A0D54741}" presName="hierRoot2" presStyleCnt="0">
        <dgm:presLayoutVars>
          <dgm:hierBranch val="init"/>
        </dgm:presLayoutVars>
      </dgm:prSet>
      <dgm:spPr/>
    </dgm:pt>
    <dgm:pt modelId="{C9ABB6D2-2970-B54D-AA6A-E6D6A2976BD1}" type="pres">
      <dgm:prSet presAssocID="{D2F65E19-0D7F-274E-9FE7-28C7A0D54741}" presName="rootComposite" presStyleCnt="0"/>
      <dgm:spPr/>
    </dgm:pt>
    <dgm:pt modelId="{0A92C100-BA0D-3542-81A8-02BCF8720B5C}" type="pres">
      <dgm:prSet presAssocID="{D2F65E19-0D7F-274E-9FE7-28C7A0D54741}" presName="rootText" presStyleLbl="node2" presStyleIdx="1" presStyleCnt="3">
        <dgm:presLayoutVars>
          <dgm:chPref val="3"/>
        </dgm:presLayoutVars>
      </dgm:prSet>
      <dgm:spPr/>
      <dgm:t>
        <a:bodyPr/>
        <a:lstStyle/>
        <a:p>
          <a:endParaRPr lang="en-US"/>
        </a:p>
      </dgm:t>
    </dgm:pt>
    <dgm:pt modelId="{811E7808-657B-2742-9941-847362C98A70}" type="pres">
      <dgm:prSet presAssocID="{D2F65E19-0D7F-274E-9FE7-28C7A0D54741}" presName="rootConnector" presStyleLbl="node2" presStyleIdx="1" presStyleCnt="3"/>
      <dgm:spPr/>
      <dgm:t>
        <a:bodyPr/>
        <a:lstStyle/>
        <a:p>
          <a:endParaRPr lang="en-US"/>
        </a:p>
      </dgm:t>
    </dgm:pt>
    <dgm:pt modelId="{838A8873-AF8C-BB4C-BA5A-1A923B4E236B}" type="pres">
      <dgm:prSet presAssocID="{D2F65E19-0D7F-274E-9FE7-28C7A0D54741}" presName="hierChild4" presStyleCnt="0"/>
      <dgm:spPr/>
    </dgm:pt>
    <dgm:pt modelId="{79CBFFD7-103D-B141-9697-10981223DD30}" type="pres">
      <dgm:prSet presAssocID="{D2F65E19-0D7F-274E-9FE7-28C7A0D54741}" presName="hierChild5" presStyleCnt="0"/>
      <dgm:spPr/>
    </dgm:pt>
    <dgm:pt modelId="{90514728-9008-5F49-AACC-5C6DD98FA0BD}" type="pres">
      <dgm:prSet presAssocID="{2C4A7E18-C2A8-554E-83E3-1F646A97EF57}" presName="Name37" presStyleLbl="parChTrans1D2" presStyleIdx="2" presStyleCnt="5"/>
      <dgm:spPr/>
      <dgm:t>
        <a:bodyPr/>
        <a:lstStyle/>
        <a:p>
          <a:endParaRPr lang="en-US"/>
        </a:p>
      </dgm:t>
    </dgm:pt>
    <dgm:pt modelId="{3DE8D1A9-11AE-A04A-B256-26187E3CC4BE}" type="pres">
      <dgm:prSet presAssocID="{8C210F5B-B529-D94D-9550-D30EAC42BB09}" presName="hierRoot2" presStyleCnt="0">
        <dgm:presLayoutVars>
          <dgm:hierBranch val="init"/>
        </dgm:presLayoutVars>
      </dgm:prSet>
      <dgm:spPr/>
    </dgm:pt>
    <dgm:pt modelId="{CE386282-2CEB-6D41-844A-5AAC1CF157C7}" type="pres">
      <dgm:prSet presAssocID="{8C210F5B-B529-D94D-9550-D30EAC42BB09}" presName="rootComposite" presStyleCnt="0"/>
      <dgm:spPr/>
    </dgm:pt>
    <dgm:pt modelId="{E75303D5-AC6A-9F4F-A14F-90B2D279E689}" type="pres">
      <dgm:prSet presAssocID="{8C210F5B-B529-D94D-9550-D30EAC42BB09}" presName="rootText" presStyleLbl="node2" presStyleIdx="2" presStyleCnt="3">
        <dgm:presLayoutVars>
          <dgm:chPref val="3"/>
        </dgm:presLayoutVars>
      </dgm:prSet>
      <dgm:spPr/>
      <dgm:t>
        <a:bodyPr/>
        <a:lstStyle/>
        <a:p>
          <a:endParaRPr lang="en-US"/>
        </a:p>
      </dgm:t>
    </dgm:pt>
    <dgm:pt modelId="{B7DC6D42-C3D2-CE45-A3DB-91AFCE3DF244}" type="pres">
      <dgm:prSet presAssocID="{8C210F5B-B529-D94D-9550-D30EAC42BB09}" presName="rootConnector" presStyleLbl="node2" presStyleIdx="2" presStyleCnt="3"/>
      <dgm:spPr/>
      <dgm:t>
        <a:bodyPr/>
        <a:lstStyle/>
        <a:p>
          <a:endParaRPr lang="en-US"/>
        </a:p>
      </dgm:t>
    </dgm:pt>
    <dgm:pt modelId="{D14E270F-5FE2-524F-9863-889684CB38E0}" type="pres">
      <dgm:prSet presAssocID="{8C210F5B-B529-D94D-9550-D30EAC42BB09}" presName="hierChild4" presStyleCnt="0"/>
      <dgm:spPr/>
    </dgm:pt>
    <dgm:pt modelId="{D1DC75FB-0DFD-BB48-A04B-7A29FA7DFE83}" type="pres">
      <dgm:prSet presAssocID="{8C210F5B-B529-D94D-9550-D30EAC42BB09}" presName="hierChild5" presStyleCnt="0"/>
      <dgm:spPr/>
    </dgm:pt>
    <dgm:pt modelId="{EEE94528-41FF-D841-9459-F3E9CDC23765}" type="pres">
      <dgm:prSet presAssocID="{612A91E8-9B8A-BE4A-ACE7-A6ABA2869B3A}" presName="hierChild3" presStyleCnt="0"/>
      <dgm:spPr/>
    </dgm:pt>
    <dgm:pt modelId="{902C8AA8-EDF5-734C-A161-5F2154D27719}" type="pres">
      <dgm:prSet presAssocID="{02DA86E9-7149-D140-9C54-70C0D4939D07}" presName="Name111" presStyleLbl="parChTrans1D2" presStyleIdx="3" presStyleCnt="5"/>
      <dgm:spPr/>
      <dgm:t>
        <a:bodyPr/>
        <a:lstStyle/>
        <a:p>
          <a:endParaRPr lang="en-US"/>
        </a:p>
      </dgm:t>
    </dgm:pt>
    <dgm:pt modelId="{1784D76D-989C-E748-BB62-DF3A3E3C4B08}" type="pres">
      <dgm:prSet presAssocID="{3E16DACB-D56F-C842-BA36-110A9D217485}" presName="hierRoot3" presStyleCnt="0">
        <dgm:presLayoutVars>
          <dgm:hierBranch val="init"/>
        </dgm:presLayoutVars>
      </dgm:prSet>
      <dgm:spPr/>
    </dgm:pt>
    <dgm:pt modelId="{40C9948D-6E89-F24A-88DE-1262936EEE6B}" type="pres">
      <dgm:prSet presAssocID="{3E16DACB-D56F-C842-BA36-110A9D217485}" presName="rootComposite3" presStyleCnt="0"/>
      <dgm:spPr/>
    </dgm:pt>
    <dgm:pt modelId="{92BFDE3E-2A32-B942-B19B-ACD9A9A42376}" type="pres">
      <dgm:prSet presAssocID="{3E16DACB-D56F-C842-BA36-110A9D217485}" presName="rootText3" presStyleLbl="asst1" presStyleIdx="0" presStyleCnt="2" custScaleX="120791">
        <dgm:presLayoutVars>
          <dgm:chPref val="3"/>
        </dgm:presLayoutVars>
      </dgm:prSet>
      <dgm:spPr/>
      <dgm:t>
        <a:bodyPr/>
        <a:lstStyle/>
        <a:p>
          <a:endParaRPr lang="en-US"/>
        </a:p>
      </dgm:t>
    </dgm:pt>
    <dgm:pt modelId="{408D3B2F-F5AE-384E-BC3A-47EF5C4F6A6A}" type="pres">
      <dgm:prSet presAssocID="{3E16DACB-D56F-C842-BA36-110A9D217485}" presName="rootConnector3" presStyleLbl="asst1" presStyleIdx="0" presStyleCnt="2"/>
      <dgm:spPr/>
      <dgm:t>
        <a:bodyPr/>
        <a:lstStyle/>
        <a:p>
          <a:endParaRPr lang="en-US"/>
        </a:p>
      </dgm:t>
    </dgm:pt>
    <dgm:pt modelId="{BCD937BB-0A91-B542-A7F0-F11C8235BB7A}" type="pres">
      <dgm:prSet presAssocID="{3E16DACB-D56F-C842-BA36-110A9D217485}" presName="hierChild6" presStyleCnt="0"/>
      <dgm:spPr/>
    </dgm:pt>
    <dgm:pt modelId="{AB9336D5-8D5C-A641-BBFC-AF73A30DBB99}" type="pres">
      <dgm:prSet presAssocID="{3E16DACB-D56F-C842-BA36-110A9D217485}" presName="hierChild7" presStyleCnt="0"/>
      <dgm:spPr/>
    </dgm:pt>
    <dgm:pt modelId="{3456E75C-E3E5-8D43-A267-F210F4BDB046}" type="pres">
      <dgm:prSet presAssocID="{91280B0C-58F7-9D47-A0FF-04BA6A7E1D31}" presName="Name111" presStyleLbl="parChTrans1D2" presStyleIdx="4" presStyleCnt="5"/>
      <dgm:spPr/>
      <dgm:t>
        <a:bodyPr/>
        <a:lstStyle/>
        <a:p>
          <a:endParaRPr lang="en-US"/>
        </a:p>
      </dgm:t>
    </dgm:pt>
    <dgm:pt modelId="{36DA2C51-60C2-6C41-88B4-FC96840C05BF}" type="pres">
      <dgm:prSet presAssocID="{B14BC2D3-608D-844E-BFB7-61B48EC74B69}" presName="hierRoot3" presStyleCnt="0">
        <dgm:presLayoutVars>
          <dgm:hierBranch val="init"/>
        </dgm:presLayoutVars>
      </dgm:prSet>
      <dgm:spPr/>
    </dgm:pt>
    <dgm:pt modelId="{7896D085-D242-2345-8E32-104FB6AEEA72}" type="pres">
      <dgm:prSet presAssocID="{B14BC2D3-608D-844E-BFB7-61B48EC74B69}" presName="rootComposite3" presStyleCnt="0"/>
      <dgm:spPr/>
    </dgm:pt>
    <dgm:pt modelId="{96D093E2-C381-0144-83C0-AA00B9416E69}" type="pres">
      <dgm:prSet presAssocID="{B14BC2D3-608D-844E-BFB7-61B48EC74B69}" presName="rootText3" presStyleLbl="asst1" presStyleIdx="1" presStyleCnt="2" custScaleX="132586">
        <dgm:presLayoutVars>
          <dgm:chPref val="3"/>
        </dgm:presLayoutVars>
      </dgm:prSet>
      <dgm:spPr/>
      <dgm:t>
        <a:bodyPr/>
        <a:lstStyle/>
        <a:p>
          <a:endParaRPr lang="en-US"/>
        </a:p>
      </dgm:t>
    </dgm:pt>
    <dgm:pt modelId="{056C9C7C-699E-9941-B58C-0593BC2E51E7}" type="pres">
      <dgm:prSet presAssocID="{B14BC2D3-608D-844E-BFB7-61B48EC74B69}" presName="rootConnector3" presStyleLbl="asst1" presStyleIdx="1" presStyleCnt="2"/>
      <dgm:spPr/>
      <dgm:t>
        <a:bodyPr/>
        <a:lstStyle/>
        <a:p>
          <a:endParaRPr lang="en-US"/>
        </a:p>
      </dgm:t>
    </dgm:pt>
    <dgm:pt modelId="{EDD9EF16-7140-EB46-9172-C1DA2ADB08BD}" type="pres">
      <dgm:prSet presAssocID="{B14BC2D3-608D-844E-BFB7-61B48EC74B69}" presName="hierChild6" presStyleCnt="0"/>
      <dgm:spPr/>
    </dgm:pt>
    <dgm:pt modelId="{81AD5D35-5E67-A341-AB6A-B121EF6E8F83}" type="pres">
      <dgm:prSet presAssocID="{B14BC2D3-608D-844E-BFB7-61B48EC74B69}" presName="hierChild7" presStyleCnt="0"/>
      <dgm:spPr/>
    </dgm:pt>
  </dgm:ptLst>
  <dgm:cxnLst>
    <dgm:cxn modelId="{EA88B40A-CA67-BE4D-8521-861DC983895A}" type="presOf" srcId="{612A91E8-9B8A-BE4A-ACE7-A6ABA2869B3A}" destId="{86CA8698-CE42-7843-AD8A-A68F576449D9}" srcOrd="1" destOrd="0" presId="urn:microsoft.com/office/officeart/2005/8/layout/orgChart1"/>
    <dgm:cxn modelId="{161BBAE6-F4F2-3F46-B81E-097E3C443A4E}" type="presOf" srcId="{66F3CB1F-5954-C04C-B54C-DEC911332EE6}" destId="{81E3F3F7-E4A3-7E42-A06A-395E8426AD0C}" srcOrd="0" destOrd="0" presId="urn:microsoft.com/office/officeart/2005/8/layout/orgChart1"/>
    <dgm:cxn modelId="{788824D8-F316-B348-AD55-B879FF82F326}" type="presOf" srcId="{D33DE5C1-AB83-964F-ADE3-51C63F29FD1E}" destId="{3A6B1BFF-06C2-E84B-9138-3A1FBC571427}" srcOrd="1" destOrd="0" presId="urn:microsoft.com/office/officeart/2005/8/layout/orgChart1"/>
    <dgm:cxn modelId="{12C13361-DE30-9347-985D-46613097209F}" type="presOf" srcId="{3E16DACB-D56F-C842-BA36-110A9D217485}" destId="{92BFDE3E-2A32-B942-B19B-ACD9A9A42376}" srcOrd="0" destOrd="0" presId="urn:microsoft.com/office/officeart/2005/8/layout/orgChart1"/>
    <dgm:cxn modelId="{7475E906-0C3B-3A42-B6C3-0F2097B00073}" type="presOf" srcId="{8C210F5B-B529-D94D-9550-D30EAC42BB09}" destId="{E75303D5-AC6A-9F4F-A14F-90B2D279E689}" srcOrd="0" destOrd="0" presId="urn:microsoft.com/office/officeart/2005/8/layout/orgChart1"/>
    <dgm:cxn modelId="{8C3BBBA1-65EE-284E-BD90-3A8E918CC9AC}" type="presOf" srcId="{D2F65E19-0D7F-274E-9FE7-28C7A0D54741}" destId="{811E7808-657B-2742-9941-847362C98A70}" srcOrd="1" destOrd="0" presId="urn:microsoft.com/office/officeart/2005/8/layout/orgChart1"/>
    <dgm:cxn modelId="{2C866CEC-8E33-6A45-8246-5FDF67380B1A}" type="presOf" srcId="{D33DE5C1-AB83-964F-ADE3-51C63F29FD1E}" destId="{983EE232-6E55-8F4E-B530-3CC29E80DBE0}" srcOrd="0" destOrd="0" presId="urn:microsoft.com/office/officeart/2005/8/layout/orgChart1"/>
    <dgm:cxn modelId="{2B8D8E2B-32D6-354D-8410-9885A72C9EE6}" srcId="{612A91E8-9B8A-BE4A-ACE7-A6ABA2869B3A}" destId="{D2F65E19-0D7F-274E-9FE7-28C7A0D54741}" srcOrd="3" destOrd="0" parTransId="{125F86CA-2F12-0F42-A8E3-1B75EB2FCA4C}" sibTransId="{F25C4FDC-C3C2-8B49-85E0-7FFAC4C7B844}"/>
    <dgm:cxn modelId="{359066B3-37B0-9F4E-9DFE-BDD7BCA9859B}" type="presOf" srcId="{3E16DACB-D56F-C842-BA36-110A9D217485}" destId="{408D3B2F-F5AE-384E-BC3A-47EF5C4F6A6A}" srcOrd="1" destOrd="0" presId="urn:microsoft.com/office/officeart/2005/8/layout/orgChart1"/>
    <dgm:cxn modelId="{7F14F215-33C9-D245-BBF2-941C0C271020}" type="presOf" srcId="{D2F65E19-0D7F-274E-9FE7-28C7A0D54741}" destId="{0A92C100-BA0D-3542-81A8-02BCF8720B5C}" srcOrd="0" destOrd="0" presId="urn:microsoft.com/office/officeart/2005/8/layout/orgChart1"/>
    <dgm:cxn modelId="{319D4B1A-C848-CA48-9449-546CEFDCCE7E}" srcId="{612A91E8-9B8A-BE4A-ACE7-A6ABA2869B3A}" destId="{3E16DACB-D56F-C842-BA36-110A9D217485}" srcOrd="0" destOrd="0" parTransId="{02DA86E9-7149-D140-9C54-70C0D4939D07}" sibTransId="{EF2CE2E6-DFD5-5346-83CA-49378CB603AE}"/>
    <dgm:cxn modelId="{0698486F-0BD5-924C-88D9-33CAED363DA9}" type="presOf" srcId="{91280B0C-58F7-9D47-A0FF-04BA6A7E1D31}" destId="{3456E75C-E3E5-8D43-A267-F210F4BDB046}" srcOrd="0" destOrd="0" presId="urn:microsoft.com/office/officeart/2005/8/layout/orgChart1"/>
    <dgm:cxn modelId="{DB1D5416-FC32-F045-9039-EF5B2E6E3FE7}" type="presOf" srcId="{B14BC2D3-608D-844E-BFB7-61B48EC74B69}" destId="{056C9C7C-699E-9941-B58C-0593BC2E51E7}" srcOrd="1" destOrd="0" presId="urn:microsoft.com/office/officeart/2005/8/layout/orgChart1"/>
    <dgm:cxn modelId="{0D57C243-2A26-6142-A334-CA1A97950958}" srcId="{66F3CB1F-5954-C04C-B54C-DEC911332EE6}" destId="{612A91E8-9B8A-BE4A-ACE7-A6ABA2869B3A}" srcOrd="0" destOrd="0" parTransId="{ACE22D8B-C8F2-EE40-B9AC-6E34D4705468}" sibTransId="{8B8B97F8-1BE9-F447-A0B2-2ECE5A8B8C84}"/>
    <dgm:cxn modelId="{407EDEEC-8408-9D4F-9933-6158B7CB4968}" type="presOf" srcId="{125F86CA-2F12-0F42-A8E3-1B75EB2FCA4C}" destId="{341D7B57-3DF2-154D-8C46-B99AA219BB55}" srcOrd="0" destOrd="0" presId="urn:microsoft.com/office/officeart/2005/8/layout/orgChart1"/>
    <dgm:cxn modelId="{9CEA953D-2DD4-2648-832C-6EEB49662F43}" type="presOf" srcId="{2C4A7E18-C2A8-554E-83E3-1F646A97EF57}" destId="{90514728-9008-5F49-AACC-5C6DD98FA0BD}" srcOrd="0" destOrd="0" presId="urn:microsoft.com/office/officeart/2005/8/layout/orgChart1"/>
    <dgm:cxn modelId="{CD7ECF21-68AF-4E47-BD54-B70F0D2C216C}" srcId="{612A91E8-9B8A-BE4A-ACE7-A6ABA2869B3A}" destId="{B14BC2D3-608D-844E-BFB7-61B48EC74B69}" srcOrd="1" destOrd="0" parTransId="{91280B0C-58F7-9D47-A0FF-04BA6A7E1D31}" sibTransId="{9F7AD691-ABC0-F04F-A384-F5329BE71AA4}"/>
    <dgm:cxn modelId="{77802B26-42F5-7D40-946B-2ABD8DDA05D2}" type="presOf" srcId="{8DEA61BB-E1F5-5841-BA6D-6A12D9204EA4}" destId="{168B87C4-1ACD-D445-840A-0AA897CA8412}" srcOrd="0" destOrd="0" presId="urn:microsoft.com/office/officeart/2005/8/layout/orgChart1"/>
    <dgm:cxn modelId="{C95A4F1A-3D2C-114C-8410-921496115ADB}" type="presOf" srcId="{612A91E8-9B8A-BE4A-ACE7-A6ABA2869B3A}" destId="{27D6B7A2-8A83-6B42-8691-069CA50B85EE}" srcOrd="0" destOrd="0" presId="urn:microsoft.com/office/officeart/2005/8/layout/orgChart1"/>
    <dgm:cxn modelId="{B6068099-3C32-7649-9C8F-F2FC89729039}" srcId="{612A91E8-9B8A-BE4A-ACE7-A6ABA2869B3A}" destId="{D33DE5C1-AB83-964F-ADE3-51C63F29FD1E}" srcOrd="2" destOrd="0" parTransId="{8DEA61BB-E1F5-5841-BA6D-6A12D9204EA4}" sibTransId="{4D75BDF6-7748-D14B-B31A-BA469B7E6899}"/>
    <dgm:cxn modelId="{C7FE05AC-1ECC-0B41-A40D-DB5944C362F2}" srcId="{612A91E8-9B8A-BE4A-ACE7-A6ABA2869B3A}" destId="{8C210F5B-B529-D94D-9550-D30EAC42BB09}" srcOrd="4" destOrd="0" parTransId="{2C4A7E18-C2A8-554E-83E3-1F646A97EF57}" sibTransId="{2CE2E572-AC21-E249-BD0F-85860C1583E4}"/>
    <dgm:cxn modelId="{3C0AFD24-8AE0-364A-9877-C7A3FD85D388}" type="presOf" srcId="{02DA86E9-7149-D140-9C54-70C0D4939D07}" destId="{902C8AA8-EDF5-734C-A161-5F2154D27719}" srcOrd="0" destOrd="0" presId="urn:microsoft.com/office/officeart/2005/8/layout/orgChart1"/>
    <dgm:cxn modelId="{6B775318-10F9-6643-AB13-B866B9213B60}" type="presOf" srcId="{B14BC2D3-608D-844E-BFB7-61B48EC74B69}" destId="{96D093E2-C381-0144-83C0-AA00B9416E69}" srcOrd="0" destOrd="0" presId="urn:microsoft.com/office/officeart/2005/8/layout/orgChart1"/>
    <dgm:cxn modelId="{FA73AA52-AFAD-9A48-8EDA-84668173D618}" type="presOf" srcId="{8C210F5B-B529-D94D-9550-D30EAC42BB09}" destId="{B7DC6D42-C3D2-CE45-A3DB-91AFCE3DF244}" srcOrd="1" destOrd="0" presId="urn:microsoft.com/office/officeart/2005/8/layout/orgChart1"/>
    <dgm:cxn modelId="{BBA201C8-2434-204F-BDF7-6A9C24480F70}" type="presParOf" srcId="{81E3F3F7-E4A3-7E42-A06A-395E8426AD0C}" destId="{A2302CE7-9D60-944E-B77B-AC95E1D16698}" srcOrd="0" destOrd="0" presId="urn:microsoft.com/office/officeart/2005/8/layout/orgChart1"/>
    <dgm:cxn modelId="{71DFAAAF-42FC-6449-B6EF-9F3B74CEEF1B}" type="presParOf" srcId="{A2302CE7-9D60-944E-B77B-AC95E1D16698}" destId="{9EB7D9BC-A9FA-544E-896E-832FBEAB3CC7}" srcOrd="0" destOrd="0" presId="urn:microsoft.com/office/officeart/2005/8/layout/orgChart1"/>
    <dgm:cxn modelId="{ECB7057E-CD78-7E4F-B1FD-069AE7DD4C84}" type="presParOf" srcId="{9EB7D9BC-A9FA-544E-896E-832FBEAB3CC7}" destId="{27D6B7A2-8A83-6B42-8691-069CA50B85EE}" srcOrd="0" destOrd="0" presId="urn:microsoft.com/office/officeart/2005/8/layout/orgChart1"/>
    <dgm:cxn modelId="{6AC5EF17-E435-8B40-9E11-0EAA16BF168B}" type="presParOf" srcId="{9EB7D9BC-A9FA-544E-896E-832FBEAB3CC7}" destId="{86CA8698-CE42-7843-AD8A-A68F576449D9}" srcOrd="1" destOrd="0" presId="urn:microsoft.com/office/officeart/2005/8/layout/orgChart1"/>
    <dgm:cxn modelId="{94850329-FA06-4E4F-8FFA-0AAEB30B59AB}" type="presParOf" srcId="{A2302CE7-9D60-944E-B77B-AC95E1D16698}" destId="{86BAAB91-14F0-4347-97EE-185ACC179338}" srcOrd="1" destOrd="0" presId="urn:microsoft.com/office/officeart/2005/8/layout/orgChart1"/>
    <dgm:cxn modelId="{098EDBDE-0666-7D4C-BB3B-1659A04E6B74}" type="presParOf" srcId="{86BAAB91-14F0-4347-97EE-185ACC179338}" destId="{168B87C4-1ACD-D445-840A-0AA897CA8412}" srcOrd="0" destOrd="0" presId="urn:microsoft.com/office/officeart/2005/8/layout/orgChart1"/>
    <dgm:cxn modelId="{E4BD76F4-B451-4A44-8704-9121DBA13ECE}" type="presParOf" srcId="{86BAAB91-14F0-4347-97EE-185ACC179338}" destId="{EC0F20B2-519D-0642-947B-F52415110221}" srcOrd="1" destOrd="0" presId="urn:microsoft.com/office/officeart/2005/8/layout/orgChart1"/>
    <dgm:cxn modelId="{8D9A3575-B5DD-1F46-B3BD-517CA144AB72}" type="presParOf" srcId="{EC0F20B2-519D-0642-947B-F52415110221}" destId="{50D5D683-9EBB-7749-8688-7F6293976F01}" srcOrd="0" destOrd="0" presId="urn:microsoft.com/office/officeart/2005/8/layout/orgChart1"/>
    <dgm:cxn modelId="{0ED1632B-B20F-1F44-B714-84A5F602A58E}" type="presParOf" srcId="{50D5D683-9EBB-7749-8688-7F6293976F01}" destId="{983EE232-6E55-8F4E-B530-3CC29E80DBE0}" srcOrd="0" destOrd="0" presId="urn:microsoft.com/office/officeart/2005/8/layout/orgChart1"/>
    <dgm:cxn modelId="{0CB6216C-B04A-B541-B4E0-21F8A1100FF1}" type="presParOf" srcId="{50D5D683-9EBB-7749-8688-7F6293976F01}" destId="{3A6B1BFF-06C2-E84B-9138-3A1FBC571427}" srcOrd="1" destOrd="0" presId="urn:microsoft.com/office/officeart/2005/8/layout/orgChart1"/>
    <dgm:cxn modelId="{B3E4BAE5-26B7-B845-8AF2-DA0C9680F9DD}" type="presParOf" srcId="{EC0F20B2-519D-0642-947B-F52415110221}" destId="{2A55BEA8-63FC-C94A-B8CA-182725877CCE}" srcOrd="1" destOrd="0" presId="urn:microsoft.com/office/officeart/2005/8/layout/orgChart1"/>
    <dgm:cxn modelId="{D047AC66-ED0C-374E-9195-3352A8D6336E}" type="presParOf" srcId="{EC0F20B2-519D-0642-947B-F52415110221}" destId="{45C5E35C-EFBE-5946-A044-D13723D2D81C}" srcOrd="2" destOrd="0" presId="urn:microsoft.com/office/officeart/2005/8/layout/orgChart1"/>
    <dgm:cxn modelId="{661A1B78-A126-D74D-B1C8-AA6B82D43201}" type="presParOf" srcId="{86BAAB91-14F0-4347-97EE-185ACC179338}" destId="{341D7B57-3DF2-154D-8C46-B99AA219BB55}" srcOrd="2" destOrd="0" presId="urn:microsoft.com/office/officeart/2005/8/layout/orgChart1"/>
    <dgm:cxn modelId="{D9316A64-32BB-8347-8F33-B9D3B19CAA1B}" type="presParOf" srcId="{86BAAB91-14F0-4347-97EE-185ACC179338}" destId="{5B5EA6BC-5000-984B-87BF-CB10B56B6203}" srcOrd="3" destOrd="0" presId="urn:microsoft.com/office/officeart/2005/8/layout/orgChart1"/>
    <dgm:cxn modelId="{4EB1F775-9751-B748-BCC4-EA3916B31DBA}" type="presParOf" srcId="{5B5EA6BC-5000-984B-87BF-CB10B56B6203}" destId="{C9ABB6D2-2970-B54D-AA6A-E6D6A2976BD1}" srcOrd="0" destOrd="0" presId="urn:microsoft.com/office/officeart/2005/8/layout/orgChart1"/>
    <dgm:cxn modelId="{6AB750CA-B43F-4443-9D51-F4882E38DEFF}" type="presParOf" srcId="{C9ABB6D2-2970-B54D-AA6A-E6D6A2976BD1}" destId="{0A92C100-BA0D-3542-81A8-02BCF8720B5C}" srcOrd="0" destOrd="0" presId="urn:microsoft.com/office/officeart/2005/8/layout/orgChart1"/>
    <dgm:cxn modelId="{795B096D-70BF-274B-9EE9-56CC53689206}" type="presParOf" srcId="{C9ABB6D2-2970-B54D-AA6A-E6D6A2976BD1}" destId="{811E7808-657B-2742-9941-847362C98A70}" srcOrd="1" destOrd="0" presId="urn:microsoft.com/office/officeart/2005/8/layout/orgChart1"/>
    <dgm:cxn modelId="{C6C16B5C-7523-9D40-87A5-B3189817CE25}" type="presParOf" srcId="{5B5EA6BC-5000-984B-87BF-CB10B56B6203}" destId="{838A8873-AF8C-BB4C-BA5A-1A923B4E236B}" srcOrd="1" destOrd="0" presId="urn:microsoft.com/office/officeart/2005/8/layout/orgChart1"/>
    <dgm:cxn modelId="{C4B7D17A-4C84-B04D-B8CF-545BEEC79CAD}" type="presParOf" srcId="{5B5EA6BC-5000-984B-87BF-CB10B56B6203}" destId="{79CBFFD7-103D-B141-9697-10981223DD30}" srcOrd="2" destOrd="0" presId="urn:microsoft.com/office/officeart/2005/8/layout/orgChart1"/>
    <dgm:cxn modelId="{529651B7-7045-7346-B216-79DCC72B0300}" type="presParOf" srcId="{86BAAB91-14F0-4347-97EE-185ACC179338}" destId="{90514728-9008-5F49-AACC-5C6DD98FA0BD}" srcOrd="4" destOrd="0" presId="urn:microsoft.com/office/officeart/2005/8/layout/orgChart1"/>
    <dgm:cxn modelId="{41E4EE73-338A-7A42-8E74-EC979067A1A0}" type="presParOf" srcId="{86BAAB91-14F0-4347-97EE-185ACC179338}" destId="{3DE8D1A9-11AE-A04A-B256-26187E3CC4BE}" srcOrd="5" destOrd="0" presId="urn:microsoft.com/office/officeart/2005/8/layout/orgChart1"/>
    <dgm:cxn modelId="{71F2C173-2E41-0E47-BED2-A6FDFCB7DAE8}" type="presParOf" srcId="{3DE8D1A9-11AE-A04A-B256-26187E3CC4BE}" destId="{CE386282-2CEB-6D41-844A-5AAC1CF157C7}" srcOrd="0" destOrd="0" presId="urn:microsoft.com/office/officeart/2005/8/layout/orgChart1"/>
    <dgm:cxn modelId="{3CE3B5ED-FE7B-B442-857A-86B63CF40465}" type="presParOf" srcId="{CE386282-2CEB-6D41-844A-5AAC1CF157C7}" destId="{E75303D5-AC6A-9F4F-A14F-90B2D279E689}" srcOrd="0" destOrd="0" presId="urn:microsoft.com/office/officeart/2005/8/layout/orgChart1"/>
    <dgm:cxn modelId="{F03BAAAD-75CF-4F43-8E57-AAAB5CA8322C}" type="presParOf" srcId="{CE386282-2CEB-6D41-844A-5AAC1CF157C7}" destId="{B7DC6D42-C3D2-CE45-A3DB-91AFCE3DF244}" srcOrd="1" destOrd="0" presId="urn:microsoft.com/office/officeart/2005/8/layout/orgChart1"/>
    <dgm:cxn modelId="{0D1F1938-F25E-CD4C-8078-FF9070ECA8AA}" type="presParOf" srcId="{3DE8D1A9-11AE-A04A-B256-26187E3CC4BE}" destId="{D14E270F-5FE2-524F-9863-889684CB38E0}" srcOrd="1" destOrd="0" presId="urn:microsoft.com/office/officeart/2005/8/layout/orgChart1"/>
    <dgm:cxn modelId="{85DD2D52-CDFC-8148-8340-8961E12505B6}" type="presParOf" srcId="{3DE8D1A9-11AE-A04A-B256-26187E3CC4BE}" destId="{D1DC75FB-0DFD-BB48-A04B-7A29FA7DFE83}" srcOrd="2" destOrd="0" presId="urn:microsoft.com/office/officeart/2005/8/layout/orgChart1"/>
    <dgm:cxn modelId="{C9369622-FA6A-3C49-B0AD-5975205CC43E}" type="presParOf" srcId="{A2302CE7-9D60-944E-B77B-AC95E1D16698}" destId="{EEE94528-41FF-D841-9459-F3E9CDC23765}" srcOrd="2" destOrd="0" presId="urn:microsoft.com/office/officeart/2005/8/layout/orgChart1"/>
    <dgm:cxn modelId="{05B8D93F-735D-B245-A82A-D4076E0699B6}" type="presParOf" srcId="{EEE94528-41FF-D841-9459-F3E9CDC23765}" destId="{902C8AA8-EDF5-734C-A161-5F2154D27719}" srcOrd="0" destOrd="0" presId="urn:microsoft.com/office/officeart/2005/8/layout/orgChart1"/>
    <dgm:cxn modelId="{128C533E-F737-1049-BF46-0835D1D4709C}" type="presParOf" srcId="{EEE94528-41FF-D841-9459-F3E9CDC23765}" destId="{1784D76D-989C-E748-BB62-DF3A3E3C4B08}" srcOrd="1" destOrd="0" presId="urn:microsoft.com/office/officeart/2005/8/layout/orgChart1"/>
    <dgm:cxn modelId="{20256B87-918F-D547-AD1E-1D49EDE0DD7B}" type="presParOf" srcId="{1784D76D-989C-E748-BB62-DF3A3E3C4B08}" destId="{40C9948D-6E89-F24A-88DE-1262936EEE6B}" srcOrd="0" destOrd="0" presId="urn:microsoft.com/office/officeart/2005/8/layout/orgChart1"/>
    <dgm:cxn modelId="{C943C074-D1A0-B248-BAD3-AE53AB0C6010}" type="presParOf" srcId="{40C9948D-6E89-F24A-88DE-1262936EEE6B}" destId="{92BFDE3E-2A32-B942-B19B-ACD9A9A42376}" srcOrd="0" destOrd="0" presId="urn:microsoft.com/office/officeart/2005/8/layout/orgChart1"/>
    <dgm:cxn modelId="{58CC311A-FC4C-2E45-9BEA-8B79F20FB0B8}" type="presParOf" srcId="{40C9948D-6E89-F24A-88DE-1262936EEE6B}" destId="{408D3B2F-F5AE-384E-BC3A-47EF5C4F6A6A}" srcOrd="1" destOrd="0" presId="urn:microsoft.com/office/officeart/2005/8/layout/orgChart1"/>
    <dgm:cxn modelId="{001531F2-5909-6F43-A7AE-40BD94376E30}" type="presParOf" srcId="{1784D76D-989C-E748-BB62-DF3A3E3C4B08}" destId="{BCD937BB-0A91-B542-A7F0-F11C8235BB7A}" srcOrd="1" destOrd="0" presId="urn:microsoft.com/office/officeart/2005/8/layout/orgChart1"/>
    <dgm:cxn modelId="{7D7C7E8B-A01C-E44C-94C0-A25421B9E171}" type="presParOf" srcId="{1784D76D-989C-E748-BB62-DF3A3E3C4B08}" destId="{AB9336D5-8D5C-A641-BBFC-AF73A30DBB99}" srcOrd="2" destOrd="0" presId="urn:microsoft.com/office/officeart/2005/8/layout/orgChart1"/>
    <dgm:cxn modelId="{46918F56-592B-404A-A1F5-F750C27089D8}" type="presParOf" srcId="{EEE94528-41FF-D841-9459-F3E9CDC23765}" destId="{3456E75C-E3E5-8D43-A267-F210F4BDB046}" srcOrd="2" destOrd="0" presId="urn:microsoft.com/office/officeart/2005/8/layout/orgChart1"/>
    <dgm:cxn modelId="{2F917850-C8F8-0846-AE30-CE663D1CD6CF}" type="presParOf" srcId="{EEE94528-41FF-D841-9459-F3E9CDC23765}" destId="{36DA2C51-60C2-6C41-88B4-FC96840C05BF}" srcOrd="3" destOrd="0" presId="urn:microsoft.com/office/officeart/2005/8/layout/orgChart1"/>
    <dgm:cxn modelId="{C893B390-17A4-6A46-AA14-66D1F9FAFAB0}" type="presParOf" srcId="{36DA2C51-60C2-6C41-88B4-FC96840C05BF}" destId="{7896D085-D242-2345-8E32-104FB6AEEA72}" srcOrd="0" destOrd="0" presId="urn:microsoft.com/office/officeart/2005/8/layout/orgChart1"/>
    <dgm:cxn modelId="{216AF5AC-E146-E545-8692-E2CF02E51BEF}" type="presParOf" srcId="{7896D085-D242-2345-8E32-104FB6AEEA72}" destId="{96D093E2-C381-0144-83C0-AA00B9416E69}" srcOrd="0" destOrd="0" presId="urn:microsoft.com/office/officeart/2005/8/layout/orgChart1"/>
    <dgm:cxn modelId="{BCBC997F-1A1B-2E4E-A9D6-6F0D4D3F0871}" type="presParOf" srcId="{7896D085-D242-2345-8E32-104FB6AEEA72}" destId="{056C9C7C-699E-9941-B58C-0593BC2E51E7}" srcOrd="1" destOrd="0" presId="urn:microsoft.com/office/officeart/2005/8/layout/orgChart1"/>
    <dgm:cxn modelId="{A7687AA2-ACB0-BF4E-AE7D-9AE934764EA1}" type="presParOf" srcId="{36DA2C51-60C2-6C41-88B4-FC96840C05BF}" destId="{EDD9EF16-7140-EB46-9172-C1DA2ADB08BD}" srcOrd="1" destOrd="0" presId="urn:microsoft.com/office/officeart/2005/8/layout/orgChart1"/>
    <dgm:cxn modelId="{FF29DF50-5522-7B4C-A400-708B444114BE}" type="presParOf" srcId="{36DA2C51-60C2-6C41-88B4-FC96840C05BF}" destId="{81AD5D35-5E67-A341-AB6A-B121EF6E8F83}"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56E75C-E3E5-8D43-A267-F210F4BDB046}">
      <dsp:nvSpPr>
        <dsp:cNvPr id="0" name=""/>
        <dsp:cNvSpPr/>
      </dsp:nvSpPr>
      <dsp:spPr>
        <a:xfrm>
          <a:off x="4419600" y="1226018"/>
          <a:ext cx="257463" cy="1364781"/>
        </a:xfrm>
        <a:custGeom>
          <a:avLst/>
          <a:gdLst/>
          <a:ahLst/>
          <a:cxnLst/>
          <a:rect l="0" t="0" r="0" b="0"/>
          <a:pathLst>
            <a:path>
              <a:moveTo>
                <a:pt x="0" y="0"/>
              </a:moveTo>
              <a:lnTo>
                <a:pt x="0" y="1364781"/>
              </a:lnTo>
              <a:lnTo>
                <a:pt x="257463" y="136478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2C8AA8-EDF5-734C-A161-5F2154D27719}">
      <dsp:nvSpPr>
        <dsp:cNvPr id="0" name=""/>
        <dsp:cNvSpPr/>
      </dsp:nvSpPr>
      <dsp:spPr>
        <a:xfrm>
          <a:off x="4162136" y="1226018"/>
          <a:ext cx="257463" cy="1364781"/>
        </a:xfrm>
        <a:custGeom>
          <a:avLst/>
          <a:gdLst/>
          <a:ahLst/>
          <a:cxnLst/>
          <a:rect l="0" t="0" r="0" b="0"/>
          <a:pathLst>
            <a:path>
              <a:moveTo>
                <a:pt x="257463" y="0"/>
              </a:moveTo>
              <a:lnTo>
                <a:pt x="257463" y="1364781"/>
              </a:lnTo>
              <a:lnTo>
                <a:pt x="0" y="136478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514728-9008-5F49-AACC-5C6DD98FA0BD}">
      <dsp:nvSpPr>
        <dsp:cNvPr id="0" name=""/>
        <dsp:cNvSpPr/>
      </dsp:nvSpPr>
      <dsp:spPr>
        <a:xfrm>
          <a:off x="4419600" y="1226018"/>
          <a:ext cx="3189559" cy="2492718"/>
        </a:xfrm>
        <a:custGeom>
          <a:avLst/>
          <a:gdLst/>
          <a:ahLst/>
          <a:cxnLst/>
          <a:rect l="0" t="0" r="0" b="0"/>
          <a:pathLst>
            <a:path>
              <a:moveTo>
                <a:pt x="0" y="0"/>
              </a:moveTo>
              <a:lnTo>
                <a:pt x="0" y="2235254"/>
              </a:lnTo>
              <a:lnTo>
                <a:pt x="3189559" y="2235254"/>
              </a:lnTo>
              <a:lnTo>
                <a:pt x="3189559" y="249271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D7B57-3DF2-154D-8C46-B99AA219BB55}">
      <dsp:nvSpPr>
        <dsp:cNvPr id="0" name=""/>
        <dsp:cNvSpPr/>
      </dsp:nvSpPr>
      <dsp:spPr>
        <a:xfrm>
          <a:off x="4419600" y="1226018"/>
          <a:ext cx="222595" cy="2492718"/>
        </a:xfrm>
        <a:custGeom>
          <a:avLst/>
          <a:gdLst/>
          <a:ahLst/>
          <a:cxnLst/>
          <a:rect l="0" t="0" r="0" b="0"/>
          <a:pathLst>
            <a:path>
              <a:moveTo>
                <a:pt x="0" y="0"/>
              </a:moveTo>
              <a:lnTo>
                <a:pt x="0" y="2235254"/>
              </a:lnTo>
              <a:lnTo>
                <a:pt x="222595" y="2235254"/>
              </a:lnTo>
              <a:lnTo>
                <a:pt x="222595" y="249271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8B87C4-1ACD-D445-840A-0AA897CA8412}">
      <dsp:nvSpPr>
        <dsp:cNvPr id="0" name=""/>
        <dsp:cNvSpPr/>
      </dsp:nvSpPr>
      <dsp:spPr>
        <a:xfrm>
          <a:off x="1452635" y="1226018"/>
          <a:ext cx="2966964" cy="2492718"/>
        </a:xfrm>
        <a:custGeom>
          <a:avLst/>
          <a:gdLst/>
          <a:ahLst/>
          <a:cxnLst/>
          <a:rect l="0" t="0" r="0" b="0"/>
          <a:pathLst>
            <a:path>
              <a:moveTo>
                <a:pt x="2966964" y="0"/>
              </a:moveTo>
              <a:lnTo>
                <a:pt x="2966964" y="2235254"/>
              </a:lnTo>
              <a:lnTo>
                <a:pt x="0" y="2235254"/>
              </a:lnTo>
              <a:lnTo>
                <a:pt x="0" y="249271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D6B7A2-8A83-6B42-8691-069CA50B85EE}">
      <dsp:nvSpPr>
        <dsp:cNvPr id="0" name=""/>
        <dsp:cNvSpPr/>
      </dsp:nvSpPr>
      <dsp:spPr>
        <a:xfrm>
          <a:off x="2901250" y="0"/>
          <a:ext cx="3036699" cy="12260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Darrell J. Gaskin, PhD   Director</a:t>
          </a:r>
          <a:endParaRPr lang="en-US" sz="2400" kern="1200" dirty="0"/>
        </a:p>
      </dsp:txBody>
      <dsp:txXfrm>
        <a:off x="2901250" y="0"/>
        <a:ext cx="3036699" cy="1226018"/>
      </dsp:txXfrm>
    </dsp:sp>
    <dsp:sp modelId="{983EE232-6E55-8F4E-B530-3CC29E80DBE0}">
      <dsp:nvSpPr>
        <dsp:cNvPr id="0" name=""/>
        <dsp:cNvSpPr/>
      </dsp:nvSpPr>
      <dsp:spPr>
        <a:xfrm>
          <a:off x="4021" y="3718736"/>
          <a:ext cx="2897228" cy="12260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Rachael McCleary, BS</a:t>
          </a:r>
        </a:p>
        <a:p>
          <a:pPr lvl="0" algn="ctr" defTabSz="1066800">
            <a:lnSpc>
              <a:spcPct val="90000"/>
            </a:lnSpc>
            <a:spcBef>
              <a:spcPct val="0"/>
            </a:spcBef>
            <a:spcAft>
              <a:spcPct val="35000"/>
            </a:spcAft>
          </a:pPr>
          <a:r>
            <a:rPr lang="en-US" sz="2400" kern="1200" dirty="0" smtClean="0"/>
            <a:t>Programmer</a:t>
          </a:r>
          <a:endParaRPr lang="en-US" sz="2400" kern="1200" dirty="0"/>
        </a:p>
      </dsp:txBody>
      <dsp:txXfrm>
        <a:off x="4021" y="3718736"/>
        <a:ext cx="2897228" cy="1226018"/>
      </dsp:txXfrm>
    </dsp:sp>
    <dsp:sp modelId="{0A92C100-BA0D-3542-81A8-02BCF8720B5C}">
      <dsp:nvSpPr>
        <dsp:cNvPr id="0" name=""/>
        <dsp:cNvSpPr/>
      </dsp:nvSpPr>
      <dsp:spPr>
        <a:xfrm>
          <a:off x="3416177" y="3718736"/>
          <a:ext cx="2452036" cy="12260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t>Roza</a:t>
          </a:r>
          <a:r>
            <a:rPr lang="en-US" sz="2400" kern="1200" dirty="0" smtClean="0"/>
            <a:t> </a:t>
          </a:r>
          <a:r>
            <a:rPr lang="en-US" sz="2400" kern="1200" dirty="0" err="1" smtClean="0"/>
            <a:t>Vazin</a:t>
          </a:r>
          <a:r>
            <a:rPr lang="en-US" sz="2400" kern="1200" dirty="0" smtClean="0"/>
            <a:t>, MPH</a:t>
          </a:r>
        </a:p>
        <a:p>
          <a:pPr lvl="0" algn="ctr" defTabSz="1066800">
            <a:lnSpc>
              <a:spcPct val="90000"/>
            </a:lnSpc>
            <a:spcBef>
              <a:spcPct val="0"/>
            </a:spcBef>
            <a:spcAft>
              <a:spcPct val="35000"/>
            </a:spcAft>
          </a:pPr>
          <a:r>
            <a:rPr lang="en-US" sz="2400" kern="1200" dirty="0" smtClean="0"/>
            <a:t>Research Assistant</a:t>
          </a:r>
          <a:endParaRPr lang="en-US" sz="2400" kern="1200" dirty="0"/>
        </a:p>
      </dsp:txBody>
      <dsp:txXfrm>
        <a:off x="3416177" y="3718736"/>
        <a:ext cx="2452036" cy="1226018"/>
      </dsp:txXfrm>
    </dsp:sp>
    <dsp:sp modelId="{E75303D5-AC6A-9F4F-A14F-90B2D279E689}">
      <dsp:nvSpPr>
        <dsp:cNvPr id="0" name=""/>
        <dsp:cNvSpPr/>
      </dsp:nvSpPr>
      <dsp:spPr>
        <a:xfrm>
          <a:off x="6383141" y="3718736"/>
          <a:ext cx="2452036" cy="12260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TBN Graduate Student Focus Group Facilitator</a:t>
          </a:r>
          <a:endParaRPr lang="en-US" sz="2400" kern="1200" dirty="0"/>
        </a:p>
      </dsp:txBody>
      <dsp:txXfrm>
        <a:off x="6383141" y="3718736"/>
        <a:ext cx="2452036" cy="1226018"/>
      </dsp:txXfrm>
    </dsp:sp>
    <dsp:sp modelId="{92BFDE3E-2A32-B942-B19B-ACD9A9A42376}">
      <dsp:nvSpPr>
        <dsp:cNvPr id="0" name=""/>
        <dsp:cNvSpPr/>
      </dsp:nvSpPr>
      <dsp:spPr>
        <a:xfrm>
          <a:off x="1200296" y="1977790"/>
          <a:ext cx="2961839" cy="12260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Thomas A. </a:t>
          </a:r>
          <a:r>
            <a:rPr lang="en-US" sz="2400" kern="1200" dirty="0" err="1" smtClean="0"/>
            <a:t>LaVeist</a:t>
          </a:r>
          <a:r>
            <a:rPr lang="en-US" sz="2400" kern="1200" dirty="0" smtClean="0"/>
            <a:t>, PhD     Janice V. Bowie PhD</a:t>
          </a:r>
        </a:p>
        <a:p>
          <a:pPr lvl="0" algn="ctr" defTabSz="1066800">
            <a:lnSpc>
              <a:spcPct val="90000"/>
            </a:lnSpc>
            <a:spcBef>
              <a:spcPct val="0"/>
            </a:spcBef>
            <a:spcAft>
              <a:spcPct val="35000"/>
            </a:spcAft>
          </a:pPr>
          <a:r>
            <a:rPr lang="en-US" sz="2400" kern="1200" dirty="0" smtClean="0"/>
            <a:t>Advisory Committee</a:t>
          </a:r>
          <a:endParaRPr lang="en-US" sz="2400" kern="1200" dirty="0"/>
        </a:p>
      </dsp:txBody>
      <dsp:txXfrm>
        <a:off x="1200296" y="1977790"/>
        <a:ext cx="2961839" cy="1226018"/>
      </dsp:txXfrm>
    </dsp:sp>
    <dsp:sp modelId="{96D093E2-C381-0144-83C0-AA00B9416E69}">
      <dsp:nvSpPr>
        <dsp:cNvPr id="0" name=""/>
        <dsp:cNvSpPr/>
      </dsp:nvSpPr>
      <dsp:spPr>
        <a:xfrm>
          <a:off x="4677063" y="1977790"/>
          <a:ext cx="3251056" cy="12260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Roland J. Thorpe, Jr. PhD       Co-Director</a:t>
          </a:r>
          <a:endParaRPr lang="en-US" sz="2400" kern="1200" dirty="0"/>
        </a:p>
      </dsp:txBody>
      <dsp:txXfrm>
        <a:off x="4677063" y="1977790"/>
        <a:ext cx="3251056" cy="122601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5362" name="Group 8"/>
          <p:cNvGrpSpPr>
            <a:grpSpLocks/>
          </p:cNvGrpSpPr>
          <p:nvPr/>
        </p:nvGrpSpPr>
        <p:grpSpPr bwMode="auto">
          <a:xfrm>
            <a:off x="0" y="8925190"/>
            <a:ext cx="7020137" cy="371210"/>
            <a:chOff x="0" y="8778875"/>
            <a:chExt cx="6867762" cy="365125"/>
          </a:xfrm>
        </p:grpSpPr>
        <p:pic>
          <p:nvPicPr>
            <p:cNvPr id="15366" name="Picture 25"/>
            <p:cNvPicPr>
              <a:picLocks noChangeAspect="1" noChangeArrowheads="1"/>
            </p:cNvPicPr>
            <p:nvPr/>
          </p:nvPicPr>
          <p:blipFill>
            <a:blip r:embed="rId2"/>
            <a:srcRect t="92912"/>
            <a:stretch>
              <a:fillRect/>
            </a:stretch>
          </p:blipFill>
          <p:spPr bwMode="auto">
            <a:xfrm>
              <a:off x="0" y="8778875"/>
              <a:ext cx="6867762" cy="365125"/>
            </a:xfrm>
            <a:prstGeom prst="rect">
              <a:avLst/>
            </a:prstGeom>
            <a:noFill/>
            <a:ln w="9525">
              <a:noFill/>
              <a:miter lim="800000"/>
              <a:headEnd/>
              <a:tailEnd/>
            </a:ln>
          </p:spPr>
        </p:pic>
        <p:sp>
          <p:nvSpPr>
            <p:cNvPr id="8" name="Rectangle 7"/>
            <p:cNvSpPr/>
            <p:nvPr/>
          </p:nvSpPr>
          <p:spPr>
            <a:xfrm>
              <a:off x="4114942" y="8921750"/>
              <a:ext cx="2286079" cy="180975"/>
            </a:xfrm>
            <a:prstGeom prst="rect">
              <a:avLst/>
            </a:prstGeom>
            <a:solidFill>
              <a:srgbClr val="1A366D"/>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grpSp>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charset="0"/>
              </a:defRPr>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defRPr>
            </a:lvl1pPr>
          </a:lstStyle>
          <a:p>
            <a:fld id="{92454550-A9F8-C748-BA30-A3F0E870A153}" type="datetimeFigureOut">
              <a:rPr lang="en-US"/>
              <a:pPr/>
              <a:t>5/20/2015</a:t>
            </a:fld>
            <a:endParaRPr lang="en-US"/>
          </a:p>
        </p:txBody>
      </p:sp>
      <p:sp>
        <p:nvSpPr>
          <p:cNvPr id="7" name="Slide Number Placeholder 5"/>
          <p:cNvSpPr txBox="1">
            <a:spLocks/>
          </p:cNvSpPr>
          <p:nvPr/>
        </p:nvSpPr>
        <p:spPr>
          <a:xfrm>
            <a:off x="77893" y="8925190"/>
            <a:ext cx="623147" cy="371210"/>
          </a:xfrm>
          <a:prstGeom prst="rect">
            <a:avLst/>
          </a:prstGeom>
        </p:spPr>
        <p:txBody>
          <a:bodyPr lIns="93177" tIns="46589" rIns="93177" bIns="46589" anchor="ctr">
            <a:prstTxWarp prst="textNoShape">
              <a:avLst/>
            </a:prstTxWarp>
          </a:bodyPr>
          <a:lstStyle/>
          <a:p>
            <a:fld id="{42AEF968-6F53-9D46-BB70-EFE5FB400CB9}" type="slidenum">
              <a:rPr lang="en-US" sz="1200">
                <a:solidFill>
                  <a:srgbClr val="C4CFD2"/>
                </a:solidFill>
                <a:latin typeface="Calibri" charset="0"/>
              </a:rPr>
              <a:pPr/>
              <a:t>‹#›</a:t>
            </a:fld>
            <a:endParaRPr lang="en-US" sz="1200">
              <a:solidFill>
                <a:srgbClr val="C4CFD2"/>
              </a:solidFill>
              <a:latin typeface="Calibri" charset="0"/>
            </a:endParaRPr>
          </a:p>
        </p:txBody>
      </p:sp>
    </p:spTree>
    <p:extLst>
      <p:ext uri="{BB962C8B-B14F-4D97-AF65-F5344CB8AC3E}">
        <p14:creationId xmlns="" xmlns:p14="http://schemas.microsoft.com/office/powerpoint/2010/main" val="826322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charset="0"/>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defRPr>
            </a:lvl1pPr>
          </a:lstStyle>
          <a:p>
            <a:fld id="{95F1CC0E-8E06-4646-A706-E89A7E36E7A9}" type="datetimeFigureOut">
              <a:rPr lang="en-US"/>
              <a:pPr/>
              <a:t>5/20/2015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atin typeface="Calibri" charset="0"/>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defRPr>
            </a:lvl1pPr>
          </a:lstStyle>
          <a:p>
            <a:fld id="{885B1F53-CE0F-4245-B0D6-99D88710EB73}" type="slidenum">
              <a:rPr lang="en-US"/>
              <a:pPr/>
              <a:t>‹#›</a:t>
            </a:fld>
            <a:endParaRPr lang="en-US"/>
          </a:p>
        </p:txBody>
      </p:sp>
    </p:spTree>
    <p:extLst>
      <p:ext uri="{BB962C8B-B14F-4D97-AF65-F5344CB8AC3E}">
        <p14:creationId xmlns="" xmlns:p14="http://schemas.microsoft.com/office/powerpoint/2010/main" val="112909737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r>
              <a:rPr lang="en-US" dirty="0" smtClean="0">
                <a:ea typeface="ＭＳ Ｐゴシック" charset="0"/>
                <a:cs typeface="ＭＳ Ｐゴシック" charset="0"/>
              </a:rPr>
              <a:t>Good afternoon,</a:t>
            </a:r>
            <a:r>
              <a:rPr lang="en-US" baseline="0" dirty="0" smtClean="0">
                <a:ea typeface="ＭＳ Ｐゴシック" charset="0"/>
                <a:cs typeface="ＭＳ Ｐゴシック" charset="0"/>
              </a:rPr>
              <a:t> thanks to Dr. Dwyer for spearheading this very important initiative!  On behalf of the HEZ external evaluation team I like to say that we are very excited to have obtained this contract.  </a:t>
            </a:r>
            <a:endParaRPr lang="en-US" dirty="0">
              <a:ea typeface="ＭＳ Ｐゴシック" charset="0"/>
              <a:cs typeface="ＭＳ Ｐゴシック" charset="0"/>
            </a:endParaRPr>
          </a:p>
        </p:txBody>
      </p:sp>
      <p:sp>
        <p:nvSpPr>
          <p:cNvPr id="204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8652428" indent="-3818654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65887" eaLnBrk="0" fontAlgn="base" hangingPunct="0">
              <a:spcBef>
                <a:spcPct val="0"/>
              </a:spcBef>
              <a:spcAft>
                <a:spcPct val="0"/>
              </a:spcAft>
              <a:defRPr sz="2400">
                <a:solidFill>
                  <a:schemeClr val="tx1"/>
                </a:solidFill>
                <a:latin typeface="Times" charset="0"/>
                <a:ea typeface="ＭＳ Ｐゴシック" charset="0"/>
              </a:defRPr>
            </a:lvl6pPr>
            <a:lvl7pPr marL="931774" eaLnBrk="0" fontAlgn="base" hangingPunct="0">
              <a:spcBef>
                <a:spcPct val="0"/>
              </a:spcBef>
              <a:spcAft>
                <a:spcPct val="0"/>
              </a:spcAft>
              <a:defRPr sz="2400">
                <a:solidFill>
                  <a:schemeClr val="tx1"/>
                </a:solidFill>
                <a:latin typeface="Times" charset="0"/>
                <a:ea typeface="ＭＳ Ｐゴシック" charset="0"/>
              </a:defRPr>
            </a:lvl7pPr>
            <a:lvl8pPr marL="1397660" eaLnBrk="0" fontAlgn="base" hangingPunct="0">
              <a:spcBef>
                <a:spcPct val="0"/>
              </a:spcBef>
              <a:spcAft>
                <a:spcPct val="0"/>
              </a:spcAft>
              <a:defRPr sz="2400">
                <a:solidFill>
                  <a:schemeClr val="tx1"/>
                </a:solidFill>
                <a:latin typeface="Times" charset="0"/>
                <a:ea typeface="ＭＳ Ｐゴシック" charset="0"/>
              </a:defRPr>
            </a:lvl8pPr>
            <a:lvl9pPr marL="1863547" eaLnBrk="0" fontAlgn="base" hangingPunct="0">
              <a:spcBef>
                <a:spcPct val="0"/>
              </a:spcBef>
              <a:spcAft>
                <a:spcPct val="0"/>
              </a:spcAft>
              <a:defRPr sz="2400">
                <a:solidFill>
                  <a:schemeClr val="tx1"/>
                </a:solidFill>
                <a:latin typeface="Times" charset="0"/>
                <a:ea typeface="ＭＳ Ｐゴシック" charset="0"/>
              </a:defRPr>
            </a:lvl9pPr>
          </a:lstStyle>
          <a:p>
            <a:fld id="{4A49581B-F7A2-3E4A-BE38-70E8210BC0A5}" type="slidenum">
              <a:rPr lang="en-US" sz="1200">
                <a:solidFill>
                  <a:srgbClr val="000000"/>
                </a:solidFill>
              </a:rPr>
              <a:pPr/>
              <a:t>1</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how</a:t>
            </a:r>
            <a:r>
              <a:rPr lang="en-US" baseline="0" dirty="0" smtClean="0"/>
              <a:t> the presentation is organized.  </a:t>
            </a:r>
            <a:endParaRPr lang="en-US" dirty="0"/>
          </a:p>
        </p:txBody>
      </p:sp>
      <p:sp>
        <p:nvSpPr>
          <p:cNvPr id="4" name="Slide Number Placeholder 3"/>
          <p:cNvSpPr>
            <a:spLocks noGrp="1"/>
          </p:cNvSpPr>
          <p:nvPr>
            <p:ph type="sldNum" sz="quarter" idx="10"/>
          </p:nvPr>
        </p:nvSpPr>
        <p:spPr/>
        <p:txBody>
          <a:bodyPr/>
          <a:lstStyle/>
          <a:p>
            <a:fld id="{885B1F53-CE0F-4245-B0D6-99D88710EB7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a:t>
            </a:r>
            <a:r>
              <a:rPr lang="en-US" baseline="0" dirty="0" smtClean="0"/>
              <a:t> legislation itself spells out the primary outcomes of interest: </a:t>
            </a:r>
          </a:p>
          <a:p>
            <a:endParaRPr lang="en-US" dirty="0" smtClean="0"/>
          </a:p>
          <a:p>
            <a:pPr marL="174708" indent="-174708">
              <a:buFontTx/>
              <a:buChar char="-"/>
            </a:pPr>
            <a:r>
              <a:rPr lang="en-US" dirty="0" smtClean="0"/>
              <a:t>Reduced health disparities</a:t>
            </a:r>
          </a:p>
          <a:p>
            <a:pPr marL="174708" indent="-174708">
              <a:buFontTx/>
              <a:buChar char="-"/>
            </a:pPr>
            <a:r>
              <a:rPr lang="en-US" dirty="0" smtClean="0"/>
              <a:t>Improved health outcomes</a:t>
            </a:r>
          </a:p>
          <a:p>
            <a:pPr marL="174708" indent="-174708">
              <a:buFontTx/>
              <a:buChar char="-"/>
            </a:pPr>
            <a:r>
              <a:rPr lang="en-US" dirty="0" smtClean="0"/>
              <a:t>reduced health costs</a:t>
            </a:r>
            <a:r>
              <a:rPr lang="en-US" baseline="0" dirty="0" smtClean="0"/>
              <a:t> </a:t>
            </a:r>
            <a:r>
              <a:rPr lang="en-US" dirty="0" smtClean="0"/>
              <a:t>and hospital admissions and readmissions</a:t>
            </a:r>
          </a:p>
          <a:p>
            <a:pPr marL="174708" indent="-174708">
              <a:buFontTx/>
              <a:buChar char="-"/>
            </a:pPr>
            <a:endParaRPr lang="en-US" dirty="0" smtClean="0"/>
          </a:p>
          <a:p>
            <a:r>
              <a:rPr lang="en-US" dirty="0" smtClean="0"/>
              <a:t>The challenge is </a:t>
            </a:r>
            <a:r>
              <a:rPr lang="en-US" b="1" dirty="0" smtClean="0"/>
              <a:t>finding health outcome metrics that are stable enough </a:t>
            </a:r>
            <a:r>
              <a:rPr lang="en-US" dirty="0" smtClean="0"/>
              <a:t>in such small geographic areas, </a:t>
            </a:r>
            <a:r>
              <a:rPr lang="en-US" b="1" dirty="0" smtClean="0"/>
              <a:t>available</a:t>
            </a:r>
            <a:r>
              <a:rPr lang="en-US" dirty="0" smtClean="0"/>
              <a:t> in our current data systems, </a:t>
            </a:r>
            <a:r>
              <a:rPr lang="en-US" b="1" dirty="0" smtClean="0"/>
              <a:t>can be improved </a:t>
            </a:r>
            <a:r>
              <a:rPr lang="en-US" dirty="0" smtClean="0"/>
              <a:t>in the short run, and </a:t>
            </a:r>
            <a:r>
              <a:rPr lang="en-US" b="1" dirty="0" smtClean="0"/>
              <a:t>reflect health disparities, health outcomes, and health costs</a:t>
            </a:r>
            <a:r>
              <a:rPr lang="en-US" dirty="0" smtClean="0"/>
              <a:t>.</a:t>
            </a:r>
          </a:p>
          <a:p>
            <a:r>
              <a:rPr lang="en-US" dirty="0" smtClean="0"/>
              <a:t> </a:t>
            </a:r>
          </a:p>
          <a:p>
            <a:r>
              <a:rPr lang="en-US" dirty="0" smtClean="0"/>
              <a:t>The answer to this challenge is found in </a:t>
            </a:r>
            <a:r>
              <a:rPr lang="en-US" b="1" dirty="0" smtClean="0"/>
              <a:t>hospital utilization metrics:</a:t>
            </a:r>
            <a:r>
              <a:rPr lang="en-US" dirty="0" smtClean="0"/>
              <a:t>  hospital admission rates, emergency department (ED) visit rates, and hospital readmission rates.  These metrics have the potential to </a:t>
            </a:r>
            <a:r>
              <a:rPr lang="en-US" b="1" dirty="0" smtClean="0"/>
              <a:t>show improvement in a few years of successful intervention</a:t>
            </a:r>
            <a:r>
              <a:rPr lang="en-US" dirty="0" smtClean="0"/>
              <a:t>, have the </a:t>
            </a:r>
            <a:r>
              <a:rPr lang="en-US" b="1" dirty="0" smtClean="0"/>
              <a:t>most statistical stability in small areas of any health metrics</a:t>
            </a:r>
            <a:r>
              <a:rPr lang="en-US" dirty="0" smtClean="0"/>
              <a:t>, </a:t>
            </a:r>
            <a:r>
              <a:rPr lang="en-US" b="1" dirty="0" smtClean="0"/>
              <a:t>exist in current HSCRC data and in evolving CRISP data</a:t>
            </a:r>
            <a:r>
              <a:rPr lang="en-US" dirty="0" smtClean="0"/>
              <a:t>, and have the </a:t>
            </a:r>
            <a:r>
              <a:rPr lang="en-US" b="1" dirty="0" smtClean="0"/>
              <a:t>largest health disparities of any of our metrics </a:t>
            </a:r>
            <a:r>
              <a:rPr lang="en-US" dirty="0" smtClean="0"/>
              <a:t>(demonstrated in the SHIP data).  Other metrics, such as </a:t>
            </a:r>
            <a:r>
              <a:rPr lang="en-US" b="1" dirty="0" smtClean="0"/>
              <a:t>mortality rates, risk factor prevalence, and disease prevalence are less stable </a:t>
            </a:r>
            <a:r>
              <a:rPr lang="en-US" dirty="0" smtClean="0"/>
              <a:t>at small geographies, </a:t>
            </a:r>
            <a:r>
              <a:rPr lang="en-US" b="1" dirty="0" smtClean="0"/>
              <a:t>change more slowly </a:t>
            </a:r>
            <a:r>
              <a:rPr lang="en-US" dirty="0" smtClean="0"/>
              <a:t>over time despite intervention, and in the case of prevalence, </a:t>
            </a:r>
            <a:r>
              <a:rPr lang="en-US" b="1" dirty="0" smtClean="0"/>
              <a:t>may increase </a:t>
            </a:r>
            <a:r>
              <a:rPr lang="en-US" dirty="0" smtClean="0"/>
              <a:t>with increasing survival from better medical care. </a:t>
            </a:r>
          </a:p>
          <a:p>
            <a:endParaRPr lang="en-US" dirty="0" smtClean="0"/>
          </a:p>
          <a:p>
            <a:r>
              <a:rPr lang="en-US" baseline="0" dirty="0" smtClean="0"/>
              <a:t>And priority strategies: </a:t>
            </a:r>
          </a:p>
          <a:p>
            <a:pPr marL="174708" indent="-174708">
              <a:buFontTx/>
              <a:buChar char="-"/>
            </a:pPr>
            <a:r>
              <a:rPr lang="en-US" baseline="0" dirty="0" smtClean="0"/>
              <a:t>Improving health care provider capacity</a:t>
            </a:r>
          </a:p>
          <a:p>
            <a:pPr marL="174708" indent="-174708">
              <a:buFontTx/>
              <a:buChar char="-"/>
            </a:pPr>
            <a:r>
              <a:rPr lang="en-US" baseline="0" dirty="0" smtClean="0"/>
              <a:t>Improving health services delivery</a:t>
            </a:r>
          </a:p>
          <a:p>
            <a:pPr marL="174708" indent="-174708">
              <a:buFontTx/>
              <a:buChar char="-"/>
            </a:pPr>
            <a:r>
              <a:rPr lang="en-US" baseline="0" dirty="0" smtClean="0"/>
              <a:t>Effectuating community improvements</a:t>
            </a:r>
          </a:p>
          <a:p>
            <a:pPr marL="174708" indent="-174708">
              <a:buFontTx/>
              <a:buChar char="-"/>
            </a:pPr>
            <a:r>
              <a:rPr lang="en-US" baseline="0" dirty="0" smtClean="0"/>
              <a:t>Conducting outreach and education</a:t>
            </a:r>
          </a:p>
          <a:p>
            <a:pPr marL="174708" indent="-174708">
              <a:buFontTx/>
              <a:buChar char="-"/>
            </a:pPr>
            <a:endParaRPr lang="en-US" baseline="0" dirty="0" smtClean="0"/>
          </a:p>
          <a:p>
            <a:pPr marL="174708" indent="-174708">
              <a:buFontTx/>
              <a:buChar char="-"/>
            </a:pPr>
            <a:endParaRPr lang="en-US" baseline="0" dirty="0" smtClean="0"/>
          </a:p>
          <a:p>
            <a:pPr marL="174708" indent="-174708">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885B1F53-CE0F-4245-B0D6-99D88710EB73}" type="slidenum">
              <a:rPr lang="en-US" smtClean="0"/>
              <a:pPr/>
              <a:t>4</a:t>
            </a:fld>
            <a:endParaRPr lang="en-US"/>
          </a:p>
        </p:txBody>
      </p:sp>
    </p:spTree>
    <p:extLst>
      <p:ext uri="{BB962C8B-B14F-4D97-AF65-F5344CB8AC3E}">
        <p14:creationId xmlns="" xmlns:p14="http://schemas.microsoft.com/office/powerpoint/2010/main" val="376981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These are the objectives that were set forth by the State of Maryland for our evaluation</a:t>
            </a:r>
            <a:r>
              <a:rPr lang="en-US" baseline="0" dirty="0" smtClean="0"/>
              <a:t> team.  Essentially this is our responsibility to the State.  However it is important to note that we need your assistance in achieving some of these objectives. I will return to these later in the presentation.  At this time I would like to introduce the HEZ external evaluation team.  </a:t>
            </a:r>
            <a:endParaRPr lang="en-US" dirty="0"/>
          </a:p>
        </p:txBody>
      </p:sp>
      <p:sp>
        <p:nvSpPr>
          <p:cNvPr id="4" name="Slide Number Placeholder 3"/>
          <p:cNvSpPr>
            <a:spLocks noGrp="1"/>
          </p:cNvSpPr>
          <p:nvPr>
            <p:ph type="sldNum" sz="quarter" idx="10"/>
          </p:nvPr>
        </p:nvSpPr>
        <p:spPr/>
        <p:txBody>
          <a:bodyPr/>
          <a:lstStyle/>
          <a:p>
            <a:fld id="{885B1F53-CE0F-4245-B0D6-99D88710EB73}" type="slidenum">
              <a:rPr lang="en-US" smtClean="0"/>
              <a:pPr/>
              <a:t>5</a:t>
            </a:fld>
            <a:endParaRPr lang="en-US"/>
          </a:p>
        </p:txBody>
      </p:sp>
    </p:spTree>
    <p:extLst>
      <p:ext uri="{BB962C8B-B14F-4D97-AF65-F5344CB8AC3E}">
        <p14:creationId xmlns="" xmlns:p14="http://schemas.microsoft.com/office/powerpoint/2010/main" val="376981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Advisory Committee</a:t>
            </a:r>
            <a:r>
              <a:rPr lang="en-US" baseline="0" dirty="0" smtClean="0"/>
              <a:t> members have agreed to provide us feedback on our analysis, reports, tables, and figures.  They will serve to provide feedback on any aspect of this project.  They are donating their effort to this project.  We are most grateful for this.  </a:t>
            </a:r>
          </a:p>
          <a:p>
            <a:r>
              <a:rPr lang="en-US" b="1" dirty="0" smtClean="0"/>
              <a:t>Weekly HEZ Team Meetings to monitor progress, address problems, and ensure deliverables</a:t>
            </a:r>
          </a:p>
          <a:p>
            <a:endParaRPr lang="en-US" b="1" dirty="0" smtClean="0"/>
          </a:p>
          <a:p>
            <a:r>
              <a:rPr lang="en-US" b="1" dirty="0" smtClean="0"/>
              <a:t>Monthly meetings with Advisory Committee to receive feedback on study progress and implementation of next deliverables.</a:t>
            </a:r>
          </a:p>
          <a:p>
            <a:endParaRPr lang="en-US" b="1" dirty="0" smtClean="0"/>
          </a:p>
          <a:p>
            <a:r>
              <a:rPr lang="en-US" b="1" dirty="0" smtClean="0"/>
              <a:t>Incorporate HEZ activities in routine HCHDS meetings with Drs. LaVeist and Bowie. They are also available for advice and support on an as needed basis via email and telephone</a:t>
            </a:r>
            <a:endParaRPr lang="en-US" b="1" dirty="0"/>
          </a:p>
        </p:txBody>
      </p:sp>
      <p:sp>
        <p:nvSpPr>
          <p:cNvPr id="4" name="Slide Number Placeholder 3"/>
          <p:cNvSpPr>
            <a:spLocks noGrp="1"/>
          </p:cNvSpPr>
          <p:nvPr>
            <p:ph type="sldNum" sz="quarter" idx="10"/>
          </p:nvPr>
        </p:nvSpPr>
        <p:spPr/>
        <p:txBody>
          <a:bodyPr/>
          <a:lstStyle/>
          <a:p>
            <a:fld id="{885B1F53-CE0F-4245-B0D6-99D88710EB73}"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5B1F53-CE0F-4245-B0D6-99D88710EB73}" type="slidenum">
              <a:rPr lang="en-US" smtClean="0"/>
              <a:pPr/>
              <a:t>7</a:t>
            </a:fld>
            <a:endParaRPr lang="en-US"/>
          </a:p>
        </p:txBody>
      </p:sp>
    </p:spTree>
    <p:extLst>
      <p:ext uri="{BB962C8B-B14F-4D97-AF65-F5344CB8AC3E}">
        <p14:creationId xmlns="" xmlns:p14="http://schemas.microsoft.com/office/powerpoint/2010/main" val="205057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5B1F53-CE0F-4245-B0D6-99D88710EB73}" type="slidenum">
              <a:rPr lang="en-US" smtClean="0"/>
              <a:pPr/>
              <a:t>10</a:t>
            </a:fld>
            <a:endParaRPr lang="en-US"/>
          </a:p>
        </p:txBody>
      </p:sp>
    </p:spTree>
    <p:extLst>
      <p:ext uri="{BB962C8B-B14F-4D97-AF65-F5344CB8AC3E}">
        <p14:creationId xmlns="" xmlns:p14="http://schemas.microsoft.com/office/powerpoint/2010/main" val="3463539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5B1F53-CE0F-4245-B0D6-99D88710EB73}" type="slidenum">
              <a:rPr lang="en-US" smtClean="0"/>
              <a:pPr/>
              <a:t>11</a:t>
            </a:fld>
            <a:endParaRPr lang="en-US"/>
          </a:p>
        </p:txBody>
      </p:sp>
    </p:spTree>
    <p:extLst>
      <p:ext uri="{BB962C8B-B14F-4D97-AF65-F5344CB8AC3E}">
        <p14:creationId xmlns="" xmlns:p14="http://schemas.microsoft.com/office/powerpoint/2010/main" val="346353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a:t>
            </a:r>
            <a:r>
              <a:rPr lang="en-US" baseline="0" dirty="0" smtClean="0"/>
              <a:t> legislation itself spells out the primary outcomes of interest: </a:t>
            </a:r>
          </a:p>
          <a:p>
            <a:endParaRPr lang="en-US" dirty="0" smtClean="0"/>
          </a:p>
          <a:p>
            <a:pPr marL="174708" indent="-174708">
              <a:buFontTx/>
              <a:buChar char="-"/>
            </a:pPr>
            <a:r>
              <a:rPr lang="en-US" dirty="0" smtClean="0"/>
              <a:t>Reduced health disparities</a:t>
            </a:r>
          </a:p>
          <a:p>
            <a:pPr marL="174708" indent="-174708">
              <a:buFontTx/>
              <a:buChar char="-"/>
            </a:pPr>
            <a:r>
              <a:rPr lang="en-US" dirty="0" smtClean="0"/>
              <a:t>Improved health outcomes</a:t>
            </a:r>
          </a:p>
          <a:p>
            <a:pPr marL="174708" indent="-174708">
              <a:buFontTx/>
              <a:buChar char="-"/>
            </a:pPr>
            <a:r>
              <a:rPr lang="en-US" dirty="0" smtClean="0"/>
              <a:t>reduced health costs</a:t>
            </a:r>
            <a:r>
              <a:rPr lang="en-US" baseline="0" dirty="0" smtClean="0"/>
              <a:t> </a:t>
            </a:r>
            <a:r>
              <a:rPr lang="en-US" dirty="0" smtClean="0"/>
              <a:t>and hospital admissions and readmissions</a:t>
            </a:r>
          </a:p>
          <a:p>
            <a:pPr marL="174708" indent="-174708">
              <a:buFontTx/>
              <a:buChar char="-"/>
            </a:pPr>
            <a:endParaRPr lang="en-US" dirty="0" smtClean="0"/>
          </a:p>
          <a:p>
            <a:r>
              <a:rPr lang="en-US" dirty="0" smtClean="0"/>
              <a:t>The challenge is </a:t>
            </a:r>
            <a:r>
              <a:rPr lang="en-US" b="1" dirty="0" smtClean="0"/>
              <a:t>finding health outcome metrics that are stable enough </a:t>
            </a:r>
            <a:r>
              <a:rPr lang="en-US" dirty="0" smtClean="0"/>
              <a:t>in such small geographic areas, </a:t>
            </a:r>
            <a:r>
              <a:rPr lang="en-US" b="1" dirty="0" smtClean="0"/>
              <a:t>available</a:t>
            </a:r>
            <a:r>
              <a:rPr lang="en-US" dirty="0" smtClean="0"/>
              <a:t> in our current data systems, </a:t>
            </a:r>
            <a:r>
              <a:rPr lang="en-US" b="1" dirty="0" smtClean="0"/>
              <a:t>can be improved </a:t>
            </a:r>
            <a:r>
              <a:rPr lang="en-US" dirty="0" smtClean="0"/>
              <a:t>in the short run, and </a:t>
            </a:r>
            <a:r>
              <a:rPr lang="en-US" b="1" dirty="0" smtClean="0"/>
              <a:t>reflect health disparities, health outcomes, and health costs</a:t>
            </a:r>
            <a:r>
              <a:rPr lang="en-US" dirty="0" smtClean="0"/>
              <a:t>.</a:t>
            </a:r>
          </a:p>
          <a:p>
            <a:r>
              <a:rPr lang="en-US" dirty="0" smtClean="0"/>
              <a:t> </a:t>
            </a:r>
          </a:p>
          <a:p>
            <a:r>
              <a:rPr lang="en-US" dirty="0" smtClean="0"/>
              <a:t>The answer to this challenge is found in </a:t>
            </a:r>
            <a:r>
              <a:rPr lang="en-US" b="1" dirty="0" smtClean="0"/>
              <a:t>hospital utilization metrics:</a:t>
            </a:r>
            <a:r>
              <a:rPr lang="en-US" dirty="0" smtClean="0"/>
              <a:t>  hospital admission rates, emergency department (ED) visit rates, and hospital readmission rates.  These metrics have the potential to </a:t>
            </a:r>
            <a:r>
              <a:rPr lang="en-US" b="1" dirty="0" smtClean="0"/>
              <a:t>show improvement in a few years of successful intervention</a:t>
            </a:r>
            <a:r>
              <a:rPr lang="en-US" dirty="0" smtClean="0"/>
              <a:t>, have the </a:t>
            </a:r>
            <a:r>
              <a:rPr lang="en-US" b="1" dirty="0" smtClean="0"/>
              <a:t>most statistical stability in small areas of any health metrics</a:t>
            </a:r>
            <a:r>
              <a:rPr lang="en-US" dirty="0" smtClean="0"/>
              <a:t>, </a:t>
            </a:r>
            <a:r>
              <a:rPr lang="en-US" b="1" dirty="0" smtClean="0"/>
              <a:t>exist in current HSCRC data and in evolving CRISP data</a:t>
            </a:r>
            <a:r>
              <a:rPr lang="en-US" dirty="0" smtClean="0"/>
              <a:t>, and have the </a:t>
            </a:r>
            <a:r>
              <a:rPr lang="en-US" b="1" dirty="0" smtClean="0"/>
              <a:t>largest health disparities of any of our metrics </a:t>
            </a:r>
            <a:r>
              <a:rPr lang="en-US" dirty="0" smtClean="0"/>
              <a:t>(demonstrated in the SHIP data).  Other metrics, such as </a:t>
            </a:r>
            <a:r>
              <a:rPr lang="en-US" b="1" dirty="0" smtClean="0"/>
              <a:t>mortality rates, risk factor prevalence, and disease prevalence are less stable </a:t>
            </a:r>
            <a:r>
              <a:rPr lang="en-US" dirty="0" smtClean="0"/>
              <a:t>at small geographies, </a:t>
            </a:r>
            <a:r>
              <a:rPr lang="en-US" b="1" dirty="0" smtClean="0"/>
              <a:t>change more slowly </a:t>
            </a:r>
            <a:r>
              <a:rPr lang="en-US" dirty="0" smtClean="0"/>
              <a:t>over time despite intervention, and in the case of prevalence, </a:t>
            </a:r>
            <a:r>
              <a:rPr lang="en-US" b="1" dirty="0" smtClean="0"/>
              <a:t>may increase </a:t>
            </a:r>
            <a:r>
              <a:rPr lang="en-US" dirty="0" smtClean="0"/>
              <a:t>with increasing survival from better medical care. </a:t>
            </a:r>
          </a:p>
          <a:p>
            <a:endParaRPr lang="en-US" dirty="0" smtClean="0"/>
          </a:p>
          <a:p>
            <a:r>
              <a:rPr lang="en-US" baseline="0" dirty="0" smtClean="0"/>
              <a:t>And priority strategies: </a:t>
            </a:r>
          </a:p>
          <a:p>
            <a:pPr marL="174708" indent="-174708">
              <a:buFontTx/>
              <a:buChar char="-"/>
            </a:pPr>
            <a:r>
              <a:rPr lang="en-US" baseline="0" dirty="0" smtClean="0"/>
              <a:t>Improving health care provider capacity</a:t>
            </a:r>
          </a:p>
          <a:p>
            <a:pPr marL="174708" indent="-174708">
              <a:buFontTx/>
              <a:buChar char="-"/>
            </a:pPr>
            <a:r>
              <a:rPr lang="en-US" baseline="0" dirty="0" smtClean="0"/>
              <a:t>Improving health services delivery</a:t>
            </a:r>
          </a:p>
          <a:p>
            <a:pPr marL="174708" indent="-174708">
              <a:buFontTx/>
              <a:buChar char="-"/>
            </a:pPr>
            <a:r>
              <a:rPr lang="en-US" baseline="0" dirty="0" smtClean="0"/>
              <a:t>Effectuating community improvements</a:t>
            </a:r>
          </a:p>
          <a:p>
            <a:pPr marL="174708" indent="-174708">
              <a:buFontTx/>
              <a:buChar char="-"/>
            </a:pPr>
            <a:r>
              <a:rPr lang="en-US" baseline="0" dirty="0" smtClean="0"/>
              <a:t>Conducting outreach and education</a:t>
            </a:r>
          </a:p>
          <a:p>
            <a:pPr marL="174708" indent="-174708">
              <a:buFontTx/>
              <a:buChar char="-"/>
            </a:pPr>
            <a:endParaRPr lang="en-US" baseline="0" dirty="0" smtClean="0"/>
          </a:p>
          <a:p>
            <a:pPr marL="174708" indent="-174708">
              <a:buFontTx/>
              <a:buChar char="-"/>
            </a:pPr>
            <a:endParaRPr lang="en-US" baseline="0" dirty="0" smtClean="0"/>
          </a:p>
          <a:p>
            <a:pPr marL="174708" indent="-174708">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885B1F53-CE0F-4245-B0D6-99D88710EB73}" type="slidenum">
              <a:rPr lang="en-US" smtClean="0"/>
              <a:pPr/>
              <a:t>12</a:t>
            </a:fld>
            <a:endParaRPr lang="en-US"/>
          </a:p>
        </p:txBody>
      </p:sp>
    </p:spTree>
    <p:extLst>
      <p:ext uri="{BB962C8B-B14F-4D97-AF65-F5344CB8AC3E}">
        <p14:creationId xmlns="" xmlns:p14="http://schemas.microsoft.com/office/powerpoint/2010/main" val="3769812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76300" y="3276600"/>
            <a:ext cx="3810000" cy="1470025"/>
          </a:xfrm>
        </p:spPr>
        <p:txBody>
          <a:bodyPr/>
          <a:lstStyle>
            <a:lvl1pPr algn="r">
              <a:defRPr sz="2400"/>
            </a:lvl1pPr>
          </a:lstStyle>
          <a:p>
            <a:r>
              <a:rPr lang="en-US" dirty="0" smtClean="0"/>
              <a:t>Click to edit Master title style</a:t>
            </a:r>
            <a:endParaRPr lang="en-US" dirty="0"/>
          </a:p>
        </p:txBody>
      </p:sp>
      <p:sp>
        <p:nvSpPr>
          <p:cNvPr id="3" name="Subtitle 2"/>
          <p:cNvSpPr>
            <a:spLocks noGrp="1"/>
          </p:cNvSpPr>
          <p:nvPr>
            <p:ph type="subTitle" idx="1"/>
          </p:nvPr>
        </p:nvSpPr>
        <p:spPr>
          <a:xfrm>
            <a:off x="4762500" y="3276600"/>
            <a:ext cx="3048000" cy="1470025"/>
          </a:xfrm>
        </p:spPr>
        <p:txBody>
          <a:bodyPr anchor="ct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fld id="{83F74CCD-2F26-6542-8117-FFD1508135A5}" type="slidenum">
              <a:rPr lang="en-US"/>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580C6B66-0BE6-C14D-A27F-69DEBC58EEB8}" type="slidenum">
              <a:rPr lang="en-US"/>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E44DD57F-C458-C24B-98D0-D7EF8311031F}" type="slidenum">
              <a:rPr lang="en-US"/>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274638"/>
            <a:ext cx="1676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781800" cy="5851525"/>
          </a:xfrm>
        </p:spPr>
        <p:txBody>
          <a:bodyPr vert="eaVe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4A88CE5D-4322-0541-8D4F-552B32524285}" type="slidenum">
              <a:rPr lang="en-US"/>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731CB65C-20E3-FB4F-ABC4-6E0D4F1035D6}" type="slidenum">
              <a:rPr lang="en-US"/>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57538"/>
            <a:ext cx="7772400" cy="1362075"/>
          </a:xfrm>
        </p:spPr>
        <p:txBody>
          <a:bodyPr anchor="b"/>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519613"/>
            <a:ext cx="7772400" cy="1500187"/>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A9A04463-88C9-9244-BFA9-FE495625BA61}" type="slidenum">
              <a:rPr lang="en-US"/>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066800"/>
            <a:ext cx="4191000" cy="4906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066800"/>
            <a:ext cx="4191000" cy="4906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fld id="{A56377DB-9368-6849-8E36-B0F4BFF4D5CB}" type="slidenum">
              <a:rPr lang="en-US"/>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2400" y="1066800"/>
            <a:ext cx="41910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400" y="1905000"/>
            <a:ext cx="4191000"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98954" y="1066800"/>
            <a:ext cx="4192646"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8954" y="1905000"/>
            <a:ext cx="4192646"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fld id="{32E7F0AE-EC56-0A45-9C2A-D506266E50F7}" type="slidenum">
              <a:rPr lang="en-US"/>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1"/>
          </p:nvPr>
        </p:nvSpPr>
        <p:spPr>
          <a:xfrm>
            <a:off x="152400" y="1143000"/>
            <a:ext cx="4267200" cy="2362200"/>
          </a:xfrm>
        </p:spPr>
        <p:txBody>
          <a:bodyPr rtlCol="0">
            <a:normAutofit/>
          </a:bodyPr>
          <a:lstStyle/>
          <a:p>
            <a:pPr lvl="0"/>
            <a:endParaRPr lang="en-US" noProof="0"/>
          </a:p>
        </p:txBody>
      </p:sp>
      <p:sp>
        <p:nvSpPr>
          <p:cNvPr id="6" name="Picture Placeholder 4"/>
          <p:cNvSpPr>
            <a:spLocks noGrp="1"/>
          </p:cNvSpPr>
          <p:nvPr>
            <p:ph type="pic" sz="quarter" idx="12"/>
          </p:nvPr>
        </p:nvSpPr>
        <p:spPr>
          <a:xfrm>
            <a:off x="152400" y="3810000"/>
            <a:ext cx="4267200" cy="2362200"/>
          </a:xfrm>
        </p:spPr>
        <p:txBody>
          <a:bodyPr rtlCol="0">
            <a:normAutofit/>
          </a:bodyPr>
          <a:lstStyle/>
          <a:p>
            <a:pPr lvl="0"/>
            <a:endParaRPr lang="en-US" noProof="0"/>
          </a:p>
        </p:txBody>
      </p:sp>
      <p:sp>
        <p:nvSpPr>
          <p:cNvPr id="7" name="Picture Placeholder 4"/>
          <p:cNvSpPr>
            <a:spLocks noGrp="1"/>
          </p:cNvSpPr>
          <p:nvPr>
            <p:ph type="pic" sz="quarter" idx="13"/>
          </p:nvPr>
        </p:nvSpPr>
        <p:spPr>
          <a:xfrm>
            <a:off x="4724400" y="1143000"/>
            <a:ext cx="4267200" cy="2362200"/>
          </a:xfrm>
        </p:spPr>
        <p:txBody>
          <a:bodyPr rtlCol="0">
            <a:normAutofit/>
          </a:bodyPr>
          <a:lstStyle/>
          <a:p>
            <a:pPr lvl="0"/>
            <a:endParaRPr lang="en-US" noProof="0"/>
          </a:p>
        </p:txBody>
      </p:sp>
      <p:sp>
        <p:nvSpPr>
          <p:cNvPr id="8" name="Picture Placeholder 4"/>
          <p:cNvSpPr>
            <a:spLocks noGrp="1"/>
          </p:cNvSpPr>
          <p:nvPr>
            <p:ph type="pic" sz="quarter" idx="14"/>
          </p:nvPr>
        </p:nvSpPr>
        <p:spPr>
          <a:xfrm>
            <a:off x="4724400" y="3810000"/>
            <a:ext cx="4267200" cy="2362200"/>
          </a:xfrm>
        </p:spPr>
        <p:txBody>
          <a:bodyPr rtlCol="0">
            <a:normAutofit/>
          </a:bodyPr>
          <a:lstStyle/>
          <a:p>
            <a:pPr lvl="0"/>
            <a:endParaRPr lang="en-US" noProof="0"/>
          </a:p>
        </p:txBody>
      </p:sp>
      <p:sp>
        <p:nvSpPr>
          <p:cNvPr id="9" name="Slide Number Placeholder 5"/>
          <p:cNvSpPr>
            <a:spLocks noGrp="1"/>
          </p:cNvSpPr>
          <p:nvPr>
            <p:ph type="sldNum" sz="quarter" idx="15"/>
          </p:nvPr>
        </p:nvSpPr>
        <p:spPr/>
        <p:txBody>
          <a:bodyPr/>
          <a:lstStyle>
            <a:lvl1pPr>
              <a:defRPr/>
            </a:lvl1pPr>
          </a:lstStyle>
          <a:p>
            <a:fld id="{5D6B67F7-8004-1F46-A4B0-C54855FF2F09}" type="slidenum">
              <a:rPr lang="en-US"/>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5649AE5F-4CD5-6247-889D-2FCA39E6B2C5}" type="slidenum">
              <a:rPr lang="en-US"/>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47A5741-9B99-974F-8C24-F99CF3129B7B}" type="slidenum">
              <a:rPr lang="en-US"/>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7843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09800"/>
            <a:ext cx="3008313" cy="3916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15BF2CE5-1E33-6A45-9CBB-0040A0B7D8FE}" type="slidenum">
              <a:rPr lang="en-US"/>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 y="152400"/>
            <a:ext cx="8839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52400" y="1066800"/>
            <a:ext cx="8839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52400" y="6477000"/>
            <a:ext cx="609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C4CFD2"/>
                </a:solidFill>
                <a:latin typeface="Calibri" charset="0"/>
              </a:defRPr>
            </a:lvl1pPr>
          </a:lstStyle>
          <a:p>
            <a:fld id="{A923B430-2F84-254E-8B3E-C169FA808AD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Lst>
  <p:transition spd="slow">
    <p:wipe/>
  </p:transition>
  <p:timing>
    <p:tnLst>
      <p:par>
        <p:cTn id="1" dur="indefinite" restart="never" nodeType="tmRoot"/>
      </p:par>
    </p:tnLst>
  </p:timing>
  <p:hf sldNum="0" hdr="0" ftr="0" dt="0"/>
  <p:txStyles>
    <p:titleStyle>
      <a:lvl1pPr algn="l" defTabSz="457200" rtl="0" fontAlgn="base">
        <a:spcBef>
          <a:spcPct val="0"/>
        </a:spcBef>
        <a:spcAft>
          <a:spcPct val="0"/>
        </a:spcAft>
        <a:defRPr sz="2800" kern="1200">
          <a:solidFill>
            <a:schemeClr val="tx2"/>
          </a:solidFill>
          <a:latin typeface="Arial Black"/>
          <a:ea typeface="ＭＳ Ｐゴシック" charset="-128"/>
          <a:cs typeface="ＭＳ Ｐゴシック" charset="-128"/>
        </a:defRPr>
      </a:lvl1pPr>
      <a:lvl2pPr algn="l" defTabSz="457200" rtl="0" fontAlgn="base">
        <a:spcBef>
          <a:spcPct val="0"/>
        </a:spcBef>
        <a:spcAft>
          <a:spcPct val="0"/>
        </a:spcAft>
        <a:defRPr sz="2800">
          <a:solidFill>
            <a:schemeClr val="tx2"/>
          </a:solidFill>
          <a:latin typeface="Arial Black" charset="0"/>
          <a:ea typeface="ＭＳ Ｐゴシック" charset="-128"/>
          <a:cs typeface="ＭＳ Ｐゴシック" charset="-128"/>
        </a:defRPr>
      </a:lvl2pPr>
      <a:lvl3pPr algn="l" defTabSz="457200" rtl="0" fontAlgn="base">
        <a:spcBef>
          <a:spcPct val="0"/>
        </a:spcBef>
        <a:spcAft>
          <a:spcPct val="0"/>
        </a:spcAft>
        <a:defRPr sz="2800">
          <a:solidFill>
            <a:schemeClr val="tx2"/>
          </a:solidFill>
          <a:latin typeface="Arial Black" charset="0"/>
          <a:ea typeface="ＭＳ Ｐゴシック" charset="-128"/>
          <a:cs typeface="ＭＳ Ｐゴシック" charset="-128"/>
        </a:defRPr>
      </a:lvl3pPr>
      <a:lvl4pPr algn="l" defTabSz="457200" rtl="0" fontAlgn="base">
        <a:spcBef>
          <a:spcPct val="0"/>
        </a:spcBef>
        <a:spcAft>
          <a:spcPct val="0"/>
        </a:spcAft>
        <a:defRPr sz="2800">
          <a:solidFill>
            <a:schemeClr val="tx2"/>
          </a:solidFill>
          <a:latin typeface="Arial Black" charset="0"/>
          <a:ea typeface="ＭＳ Ｐゴシック" charset="-128"/>
          <a:cs typeface="ＭＳ Ｐゴシック" charset="-128"/>
        </a:defRPr>
      </a:lvl4pPr>
      <a:lvl5pPr algn="l" defTabSz="457200" rtl="0" fontAlgn="base">
        <a:spcBef>
          <a:spcPct val="0"/>
        </a:spcBef>
        <a:spcAft>
          <a:spcPct val="0"/>
        </a:spcAft>
        <a:defRPr sz="2800">
          <a:solidFill>
            <a:schemeClr val="tx2"/>
          </a:solidFill>
          <a:latin typeface="Arial Black" charset="0"/>
          <a:ea typeface="ＭＳ Ｐゴシック" charset="-128"/>
          <a:cs typeface="ＭＳ Ｐゴシック" charset="-128"/>
        </a:defRPr>
      </a:lvl5pPr>
      <a:lvl6pPr marL="457200" algn="l" defTabSz="457200" rtl="0" fontAlgn="base">
        <a:spcBef>
          <a:spcPct val="0"/>
        </a:spcBef>
        <a:spcAft>
          <a:spcPct val="0"/>
        </a:spcAft>
        <a:defRPr sz="2800">
          <a:solidFill>
            <a:schemeClr val="tx2"/>
          </a:solidFill>
          <a:latin typeface="Arial Black" charset="0"/>
          <a:ea typeface="ＭＳ Ｐゴシック" charset="-128"/>
          <a:cs typeface="ＭＳ Ｐゴシック" charset="-128"/>
        </a:defRPr>
      </a:lvl6pPr>
      <a:lvl7pPr marL="914400" algn="l" defTabSz="457200" rtl="0" fontAlgn="base">
        <a:spcBef>
          <a:spcPct val="0"/>
        </a:spcBef>
        <a:spcAft>
          <a:spcPct val="0"/>
        </a:spcAft>
        <a:defRPr sz="2800">
          <a:solidFill>
            <a:schemeClr val="tx2"/>
          </a:solidFill>
          <a:latin typeface="Arial Black" charset="0"/>
          <a:ea typeface="ＭＳ Ｐゴシック" charset="-128"/>
          <a:cs typeface="ＭＳ Ｐゴシック" charset="-128"/>
        </a:defRPr>
      </a:lvl7pPr>
      <a:lvl8pPr marL="1371600" algn="l" defTabSz="457200" rtl="0" fontAlgn="base">
        <a:spcBef>
          <a:spcPct val="0"/>
        </a:spcBef>
        <a:spcAft>
          <a:spcPct val="0"/>
        </a:spcAft>
        <a:defRPr sz="2800">
          <a:solidFill>
            <a:schemeClr val="tx2"/>
          </a:solidFill>
          <a:latin typeface="Arial Black" charset="0"/>
          <a:ea typeface="ＭＳ Ｐゴシック" charset="-128"/>
          <a:cs typeface="ＭＳ Ｐゴシック" charset="-128"/>
        </a:defRPr>
      </a:lvl8pPr>
      <a:lvl9pPr marL="1828800" algn="l" defTabSz="457200" rtl="0" fontAlgn="base">
        <a:spcBef>
          <a:spcPct val="0"/>
        </a:spcBef>
        <a:spcAft>
          <a:spcPct val="0"/>
        </a:spcAft>
        <a:defRPr sz="2800">
          <a:solidFill>
            <a:schemeClr val="tx2"/>
          </a:solidFill>
          <a:latin typeface="Arial Black" charset="0"/>
          <a:ea typeface="ＭＳ Ｐゴシック" charset="-128"/>
          <a:cs typeface="ＭＳ Ｐゴシック" charset="-128"/>
        </a:defRPr>
      </a:lvl9pPr>
    </p:titleStyle>
    <p:bodyStyle>
      <a:lvl1pPr marL="231775" indent="-231775" algn="l" defTabSz="457200" rtl="0" fontAlgn="base">
        <a:spcBef>
          <a:spcPct val="20000"/>
        </a:spcBef>
        <a:spcAft>
          <a:spcPct val="0"/>
        </a:spcAft>
        <a:buClr>
          <a:schemeClr val="accent2"/>
        </a:buClr>
        <a:buFont typeface="Arial" charset="0"/>
        <a:buChar char="•"/>
        <a:defRPr sz="2400" kern="1200">
          <a:solidFill>
            <a:schemeClr val="tx1"/>
          </a:solidFill>
          <a:latin typeface="Arial"/>
          <a:ea typeface="ＭＳ Ｐゴシック" charset="-128"/>
          <a:cs typeface="ＭＳ Ｐゴシック" charset="-128"/>
        </a:defRPr>
      </a:lvl1pPr>
      <a:lvl2pPr marL="742950" indent="-285750" algn="l" defTabSz="457200" rtl="0" fontAlgn="base">
        <a:spcBef>
          <a:spcPct val="20000"/>
        </a:spcBef>
        <a:spcAft>
          <a:spcPct val="0"/>
        </a:spcAft>
        <a:buClr>
          <a:schemeClr val="accent2"/>
        </a:buClr>
        <a:buFont typeface="Arial" charset="0"/>
        <a:buChar char="–"/>
        <a:defRPr sz="2000" kern="1200">
          <a:solidFill>
            <a:srgbClr val="404040"/>
          </a:solidFill>
          <a:latin typeface="Arial"/>
          <a:ea typeface="ＭＳ Ｐゴシック" charset="-128"/>
          <a:cs typeface="ＭＳ Ｐゴシック" charset="-128"/>
        </a:defRPr>
      </a:lvl2pPr>
      <a:lvl3pPr marL="1143000" indent="-228600" algn="l" defTabSz="457200" rtl="0" fontAlgn="base">
        <a:spcBef>
          <a:spcPct val="20000"/>
        </a:spcBef>
        <a:spcAft>
          <a:spcPct val="0"/>
        </a:spcAft>
        <a:buClr>
          <a:schemeClr val="accent2"/>
        </a:buClr>
        <a:buFont typeface="Arial" charset="0"/>
        <a:buChar char="•"/>
        <a:defRPr sz="1600" kern="1200">
          <a:solidFill>
            <a:schemeClr val="accent1"/>
          </a:solidFill>
          <a:latin typeface="Arial"/>
          <a:ea typeface="ＭＳ Ｐゴシック" charset="-128"/>
          <a:cs typeface="ＭＳ Ｐゴシック" charset="-128"/>
        </a:defRPr>
      </a:lvl3pPr>
      <a:lvl4pPr marL="1600200" indent="-228600" algn="l" defTabSz="457200" rtl="0" fontAlgn="base">
        <a:spcBef>
          <a:spcPct val="20000"/>
        </a:spcBef>
        <a:spcAft>
          <a:spcPct val="0"/>
        </a:spcAft>
        <a:buClr>
          <a:schemeClr val="accent2"/>
        </a:buClr>
        <a:buFont typeface="Arial" charset="0"/>
        <a:buChar char="–"/>
        <a:defRPr sz="1400" kern="1200">
          <a:solidFill>
            <a:schemeClr val="accent1"/>
          </a:solidFill>
          <a:latin typeface="Arial"/>
          <a:ea typeface="ＭＳ Ｐゴシック" charset="-128"/>
          <a:cs typeface="ＭＳ Ｐゴシック" charset="-128"/>
        </a:defRPr>
      </a:lvl4pPr>
      <a:lvl5pPr marL="2057400" indent="-228600" algn="l" defTabSz="457200" rtl="0" fontAlgn="base">
        <a:spcBef>
          <a:spcPct val="20000"/>
        </a:spcBef>
        <a:spcAft>
          <a:spcPct val="0"/>
        </a:spcAft>
        <a:buClr>
          <a:schemeClr val="accent2"/>
        </a:buClr>
        <a:buFont typeface="Arial" charset="0"/>
        <a:buChar char="»"/>
        <a:defRPr sz="1400" kern="1200">
          <a:solidFill>
            <a:schemeClr val="accent1"/>
          </a:solidFill>
          <a:latin typeface="Arial"/>
          <a:ea typeface="ＭＳ Ｐゴシック"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381000" y="3276600"/>
            <a:ext cx="8458200" cy="1470025"/>
          </a:xfrm>
        </p:spPr>
        <p:txBody>
          <a:bodyPr/>
          <a:lstStyle/>
          <a:p>
            <a:pPr algn="ctr"/>
            <a:r>
              <a:rPr lang="en-US" dirty="0"/>
              <a:t>Evaluation of the Maryland</a:t>
            </a:r>
            <a:br>
              <a:rPr lang="en-US" dirty="0"/>
            </a:br>
            <a:r>
              <a:rPr lang="en-US" dirty="0"/>
              <a:t>Health Enterprise Zones Initiatives</a:t>
            </a:r>
            <a:br>
              <a:rPr lang="en-US" dirty="0"/>
            </a:br>
            <a:r>
              <a:rPr lang="en-US" dirty="0"/>
              <a:t>Solicitation No. MDCHRC31013163, HEZ-001</a:t>
            </a:r>
          </a:p>
        </p:txBody>
      </p:sp>
      <p:pic>
        <p:nvPicPr>
          <p:cNvPr id="19459" name="Picture 2" descr="HopkinsCenter.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7620000" y="120650"/>
            <a:ext cx="1219200"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6656951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Wendy Lee, BA</a:t>
            </a:r>
            <a:endParaRPr lang="en-US" sz="3200" dirty="0"/>
          </a:p>
        </p:txBody>
      </p:sp>
      <p:sp>
        <p:nvSpPr>
          <p:cNvPr id="4" name="Content Placeholder 3"/>
          <p:cNvSpPr>
            <a:spLocks noGrp="1"/>
          </p:cNvSpPr>
          <p:nvPr>
            <p:ph sz="half" idx="2"/>
          </p:nvPr>
        </p:nvSpPr>
        <p:spPr>
          <a:xfrm>
            <a:off x="4038600" y="1111251"/>
            <a:ext cx="4648200" cy="4832349"/>
          </a:xfrm>
        </p:spPr>
        <p:txBody>
          <a:bodyPr>
            <a:noAutofit/>
          </a:bodyPr>
          <a:lstStyle/>
          <a:p>
            <a:r>
              <a:rPr lang="en-US" sz="2400" dirty="0" smtClean="0"/>
              <a:t>B.A. in Public Health; Molecular and Cell Biology</a:t>
            </a:r>
          </a:p>
          <a:p>
            <a:pPr lvl="1">
              <a:buFont typeface="Wingdings" charset="2"/>
              <a:buChar char="§"/>
            </a:pPr>
            <a:r>
              <a:rPr lang="en-US" sz="2000" dirty="0" smtClean="0"/>
              <a:t>University of California, Berkeley</a:t>
            </a:r>
          </a:p>
          <a:p>
            <a:pPr lvl="1">
              <a:buFont typeface="Wingdings" charset="2"/>
              <a:buChar char="§"/>
            </a:pPr>
            <a:r>
              <a:rPr lang="en-US" sz="2000" dirty="0" smtClean="0"/>
              <a:t>May 2010</a:t>
            </a:r>
            <a:endParaRPr lang="en-US" sz="1200" dirty="0" smtClean="0"/>
          </a:p>
          <a:p>
            <a:r>
              <a:rPr lang="en-US" sz="2400" dirty="0" smtClean="0"/>
              <a:t>M.P.H. Candidate, Health Systems &amp; Policy</a:t>
            </a:r>
            <a:endParaRPr lang="en-US" sz="2400" dirty="0"/>
          </a:p>
          <a:p>
            <a:pPr lvl="1">
              <a:buFont typeface="Wingdings" charset="2"/>
              <a:buChar char="§"/>
            </a:pPr>
            <a:r>
              <a:rPr lang="en-US" sz="2000" dirty="0" smtClean="0"/>
              <a:t>Johns Hopkins Bloomberg School of Public Health</a:t>
            </a:r>
            <a:endParaRPr lang="en-US" sz="2000" dirty="0"/>
          </a:p>
          <a:p>
            <a:pPr lvl="1">
              <a:buFont typeface="Wingdings" charset="2"/>
              <a:buChar char="§"/>
            </a:pPr>
            <a:r>
              <a:rPr lang="en-US" sz="2000" dirty="0" smtClean="0"/>
              <a:t>Expected May 2015</a:t>
            </a:r>
          </a:p>
          <a:p>
            <a:pPr marL="457200" lvl="1" indent="0">
              <a:buNone/>
            </a:pPr>
            <a:endParaRPr lang="en-US" sz="400" dirty="0" smtClean="0"/>
          </a:p>
          <a:p>
            <a:r>
              <a:rPr lang="en-US" sz="2400" dirty="0" smtClean="0"/>
              <a:t>Interested in health disparities and state health policymaking</a:t>
            </a:r>
            <a:endParaRPr lang="en-US" sz="2400" dirty="0"/>
          </a:p>
        </p:txBody>
      </p:sp>
      <p:pic>
        <p:nvPicPr>
          <p:cNvPr id="5"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21264" r="13882"/>
          <a:stretch/>
        </p:blipFill>
        <p:spPr bwMode="auto">
          <a:xfrm>
            <a:off x="838200" y="1219200"/>
            <a:ext cx="2970654" cy="40740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585753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Yolanda Klemmer, MSN, MPH</a:t>
            </a:r>
            <a:endParaRPr lang="en-US" sz="3200" dirty="0"/>
          </a:p>
        </p:txBody>
      </p:sp>
      <p:sp>
        <p:nvSpPr>
          <p:cNvPr id="5" name="Subtitle 2"/>
          <p:cNvSpPr txBox="1">
            <a:spLocks/>
          </p:cNvSpPr>
          <p:nvPr/>
        </p:nvSpPr>
        <p:spPr bwMode="auto">
          <a:xfrm>
            <a:off x="4667550" y="1258208"/>
            <a:ext cx="3947628" cy="4389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231775" marR="0" lvl="0" indent="-231775" algn="l" defTabSz="457200" rtl="0" eaLnBrk="1" fontAlgn="base" latinLnBrk="0" hangingPunct="1">
              <a:lnSpc>
                <a:spcPct val="100000"/>
              </a:lnSpc>
              <a:spcBef>
                <a:spcPct val="20000"/>
              </a:spcBef>
              <a:spcAft>
                <a:spcPct val="0"/>
              </a:spcAft>
              <a:buClr>
                <a:schemeClr val="accent2"/>
              </a:buClr>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BSN</a:t>
            </a:r>
          </a:p>
          <a:p>
            <a:pPr marL="628650" marR="0" lvl="0" indent="-171450" algn="l" defTabSz="457200" rtl="0" eaLnBrk="1" fontAlgn="base" latinLnBrk="0" hangingPunct="1">
              <a:lnSpc>
                <a:spcPct val="100000"/>
              </a:lnSpc>
              <a:spcBef>
                <a:spcPct val="20000"/>
              </a:spcBef>
              <a:spcAft>
                <a:spcPct val="0"/>
              </a:spcAft>
              <a:buClr>
                <a:schemeClr val="accent2"/>
              </a:buClr>
              <a:buSzTx/>
              <a:buFont typeface="Wingdings" charset="2"/>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University of Michigan</a:t>
            </a:r>
          </a:p>
          <a:p>
            <a:pPr marL="231775" marR="0" lvl="0" indent="-231775" algn="l" defTabSz="457200" rtl="0" eaLnBrk="1" fontAlgn="base" latinLnBrk="0" hangingPunct="1">
              <a:lnSpc>
                <a:spcPct val="100000"/>
              </a:lnSpc>
              <a:spcBef>
                <a:spcPct val="20000"/>
              </a:spcBef>
              <a:spcAft>
                <a:spcPct val="0"/>
              </a:spcAft>
              <a:buClr>
                <a:schemeClr val="accent2"/>
              </a:buClr>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MSN-Nurse-Midwifery</a:t>
            </a:r>
          </a:p>
          <a:p>
            <a:pPr marL="628650" marR="0" lvl="0" indent="-171450" algn="l" defTabSz="457200" rtl="0" eaLnBrk="1" fontAlgn="base" latinLnBrk="0" hangingPunct="1">
              <a:lnSpc>
                <a:spcPct val="100000"/>
              </a:lnSpc>
              <a:spcBef>
                <a:spcPct val="20000"/>
              </a:spcBef>
              <a:spcAft>
                <a:spcPct val="0"/>
              </a:spcAft>
              <a:buClr>
                <a:schemeClr val="accent2"/>
              </a:buClr>
              <a:buSzTx/>
              <a:buFont typeface="Wingdings" charset="2"/>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University of Pennsylvania</a:t>
            </a:r>
          </a:p>
          <a:p>
            <a:pPr marL="231775" marR="0" lvl="0" indent="-231775" algn="l" defTabSz="457200" rtl="0" eaLnBrk="1" fontAlgn="base" latinLnBrk="0" hangingPunct="1">
              <a:lnSpc>
                <a:spcPct val="100000"/>
              </a:lnSpc>
              <a:spcBef>
                <a:spcPct val="20000"/>
              </a:spcBef>
              <a:spcAft>
                <a:spcPct val="0"/>
              </a:spcAft>
              <a:buClr>
                <a:schemeClr val="accent2"/>
              </a:buClr>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MPH- International Health</a:t>
            </a:r>
          </a:p>
          <a:p>
            <a:pPr marL="628650" marR="0" lvl="0" indent="-171450" algn="l" defTabSz="457200" rtl="0" eaLnBrk="1" fontAlgn="base" latinLnBrk="0" hangingPunct="1">
              <a:lnSpc>
                <a:spcPct val="100000"/>
              </a:lnSpc>
              <a:spcBef>
                <a:spcPct val="20000"/>
              </a:spcBef>
              <a:spcAft>
                <a:spcPct val="0"/>
              </a:spcAft>
              <a:buClr>
                <a:schemeClr val="accent2"/>
              </a:buClr>
              <a:buSzTx/>
              <a:buFont typeface="Wingdings" charset="2"/>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Tulane University</a:t>
            </a:r>
          </a:p>
          <a:p>
            <a:pPr marL="400050" marR="0" lvl="0" indent="-400050" algn="l" defTabSz="457200" rtl="0" eaLnBrk="1" fontAlgn="base" latinLnBrk="0" hangingPunct="1">
              <a:lnSpc>
                <a:spcPct val="100000"/>
              </a:lnSpc>
              <a:spcBef>
                <a:spcPct val="20000"/>
              </a:spcBef>
              <a:spcAft>
                <a:spcPct val="0"/>
              </a:spcAft>
              <a:buClr>
                <a:schemeClr val="accent2"/>
              </a:buClr>
              <a:buSzTx/>
              <a:buFont typeface="Arial" charset="0"/>
              <a:buChar char="•"/>
              <a:tabLst>
                <a:tab pos="514350" algn="l"/>
                <a:tab pos="628650" algn="l"/>
              </a:tabLst>
              <a:defRPr/>
            </a:pPr>
            <a:r>
              <a:rPr kumimoji="0" lang="en-US" sz="2000" b="0" i="0" u="none" strike="noStrike" kern="1200" cap="none" spc="0" normalizeH="0" baseline="0" noProof="0" dirty="0" err="1" smtClean="0">
                <a:ln>
                  <a:noFill/>
                </a:ln>
                <a:solidFill>
                  <a:schemeClr val="tx1"/>
                </a:solidFill>
                <a:effectLst/>
                <a:uLnTx/>
                <a:uFillTx/>
                <a:latin typeface="Arial"/>
                <a:ea typeface="ＭＳ Ｐゴシック" charset="-128"/>
                <a:cs typeface="ＭＳ Ｐゴシック" charset="-128"/>
              </a:rPr>
              <a:t>DrPH</a:t>
            </a: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 Student- Health, Behavior, and Society</a:t>
            </a:r>
          </a:p>
          <a:p>
            <a:pPr marL="628650" marR="0" lvl="0" indent="-171450" algn="l" defTabSz="457200" rtl="0" eaLnBrk="1" fontAlgn="base" latinLnBrk="0" hangingPunct="1">
              <a:lnSpc>
                <a:spcPct val="100000"/>
              </a:lnSpc>
              <a:spcBef>
                <a:spcPct val="20000"/>
              </a:spcBef>
              <a:spcAft>
                <a:spcPct val="0"/>
              </a:spcAft>
              <a:buClr>
                <a:schemeClr val="accent2"/>
              </a:buClr>
              <a:buSzTx/>
              <a:buFont typeface="Wingdings" charset="2"/>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Expected Completion 2018</a:t>
            </a:r>
          </a:p>
          <a:p>
            <a:pPr marL="231775" marR="0" lvl="0" indent="-231775" algn="l" defTabSz="457200" rtl="0" eaLnBrk="1" fontAlgn="base" latinLnBrk="0" hangingPunct="1">
              <a:lnSpc>
                <a:spcPct val="100000"/>
              </a:lnSpc>
              <a:spcBef>
                <a:spcPct val="20000"/>
              </a:spcBef>
              <a:spcAft>
                <a:spcPct val="0"/>
              </a:spcAft>
              <a:buClr>
                <a:schemeClr val="accent2"/>
              </a:buClr>
              <a:buSzTx/>
              <a:buFont typeface="Arial" charset="0"/>
              <a:buChar char="•"/>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endParaRPr>
          </a:p>
          <a:p>
            <a:pPr marL="231775" marR="0" lvl="0" indent="-231775" algn="l" defTabSz="457200" rtl="0" eaLnBrk="1" fontAlgn="base" latinLnBrk="0" hangingPunct="1">
              <a:lnSpc>
                <a:spcPct val="100000"/>
              </a:lnSpc>
              <a:spcBef>
                <a:spcPct val="20000"/>
              </a:spcBef>
              <a:spcAft>
                <a:spcPct val="0"/>
              </a:spcAft>
              <a:buClr>
                <a:schemeClr val="accent2"/>
              </a:buClr>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128"/>
                <a:cs typeface="ＭＳ Ｐゴシック" charset="-128"/>
              </a:rPr>
              <a:t>Interests: Health Disparities, Men’s Health, Emerging Adulthood</a:t>
            </a:r>
          </a:p>
          <a:p>
            <a:pPr marL="231775" marR="0" lvl="0" indent="228600" algn="l" defTabSz="457200" rtl="0" eaLnBrk="1" fontAlgn="base" latinLnBrk="0" hangingPunct="1">
              <a:lnSpc>
                <a:spcPct val="100000"/>
              </a:lnSpc>
              <a:spcBef>
                <a:spcPct val="20000"/>
              </a:spcBef>
              <a:spcAft>
                <a:spcPct val="0"/>
              </a:spcAft>
              <a:buClr>
                <a:schemeClr val="accent2"/>
              </a:buClr>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Arial"/>
              <a:ea typeface="ＭＳ Ｐゴシック" charset="-128"/>
              <a:cs typeface="ＭＳ Ｐゴシック" charset="-128"/>
            </a:endParaRPr>
          </a:p>
        </p:txBody>
      </p:sp>
      <p:pic>
        <p:nvPicPr>
          <p:cNvPr id="7" name="Picture 6"/>
          <p:cNvPicPr>
            <a:picLocks noChangeAspect="1"/>
          </p:cNvPicPr>
          <p:nvPr/>
        </p:nvPicPr>
        <p:blipFill>
          <a:blip r:embed="rId3"/>
          <a:stretch>
            <a:fillRect/>
          </a:stretch>
        </p:blipFill>
        <p:spPr>
          <a:xfrm>
            <a:off x="628270" y="1143000"/>
            <a:ext cx="3882302" cy="4389476"/>
          </a:xfrm>
          <a:prstGeom prst="rect">
            <a:avLst/>
          </a:prstGeom>
        </p:spPr>
      </p:pic>
    </p:spTree>
    <p:extLst>
      <p:ext uri="{BB962C8B-B14F-4D97-AF65-F5344CB8AC3E}">
        <p14:creationId xmlns="" xmlns:p14="http://schemas.microsoft.com/office/powerpoint/2010/main" val="33585753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HEZ External Evaluation Objectives </a:t>
            </a:r>
            <a:endParaRPr lang="en-US" sz="3200" dirty="0"/>
          </a:p>
        </p:txBody>
      </p:sp>
      <p:sp>
        <p:nvSpPr>
          <p:cNvPr id="5" name="Rectangle 6"/>
          <p:cNvSpPr>
            <a:spLocks noGrp="1"/>
          </p:cNvSpPr>
          <p:nvPr>
            <p:ph idx="1"/>
          </p:nvPr>
        </p:nvSpPr>
        <p:spPr/>
        <p:txBody>
          <a:bodyPr>
            <a:normAutofit lnSpcReduction="10000"/>
          </a:bodyPr>
          <a:lstStyle/>
          <a:p>
            <a:pPr marL="0" indent="0">
              <a:buNone/>
            </a:pPr>
            <a:r>
              <a:rPr lang="en-US" dirty="0" smtClean="0"/>
              <a:t>State of Maryland sought an external evaluation team to assess:</a:t>
            </a:r>
          </a:p>
          <a:p>
            <a:pPr marL="0" indent="0">
              <a:buNone/>
            </a:pPr>
            <a:r>
              <a:rPr lang="en-US" dirty="0" smtClean="0"/>
              <a:t>	1) the overall impact of the HEZ Initiative</a:t>
            </a:r>
          </a:p>
          <a:p>
            <a:pPr marL="0" indent="0">
              <a:buNone/>
            </a:pPr>
            <a:endParaRPr lang="en-US" dirty="0" smtClean="0"/>
          </a:p>
          <a:p>
            <a:pPr marL="0" indent="0">
              <a:buNone/>
            </a:pPr>
            <a:r>
              <a:rPr lang="en-US" dirty="0"/>
              <a:t> </a:t>
            </a:r>
            <a:r>
              <a:rPr lang="en-US" dirty="0" smtClean="0"/>
              <a:t>     2) the performance of each individual HEZ</a:t>
            </a:r>
          </a:p>
          <a:p>
            <a:pPr marL="0" indent="0">
              <a:buNone/>
            </a:pPr>
            <a:endParaRPr lang="en-US" dirty="0" smtClean="0"/>
          </a:p>
          <a:p>
            <a:pPr marL="0" indent="0">
              <a:buNone/>
            </a:pPr>
            <a:r>
              <a:rPr lang="en-US" dirty="0"/>
              <a:t> </a:t>
            </a:r>
            <a:r>
              <a:rPr lang="en-US" dirty="0" smtClean="0"/>
              <a:t>     3) the economic impact of the each HEZ</a:t>
            </a:r>
          </a:p>
          <a:p>
            <a:pPr marL="0" indent="0">
              <a:buNone/>
            </a:pPr>
            <a:endParaRPr lang="en-US" dirty="0" smtClean="0"/>
          </a:p>
          <a:p>
            <a:pPr marL="0" indent="0">
              <a:buNone/>
            </a:pPr>
            <a:r>
              <a:rPr lang="en-US" dirty="0"/>
              <a:t> </a:t>
            </a:r>
            <a:r>
              <a:rPr lang="en-US" dirty="0" smtClean="0"/>
              <a:t>     4) the residents experience and participation</a:t>
            </a:r>
          </a:p>
          <a:p>
            <a:pPr marL="0" indent="0">
              <a:buNone/>
            </a:pPr>
            <a:endParaRPr lang="en-US" dirty="0" smtClean="0"/>
          </a:p>
          <a:p>
            <a:pPr marL="0" indent="0">
              <a:buNone/>
            </a:pPr>
            <a:r>
              <a:rPr lang="en-US" dirty="0"/>
              <a:t> </a:t>
            </a:r>
            <a:r>
              <a:rPr lang="en-US" dirty="0" smtClean="0"/>
              <a:t>     5) the healthcare providers experience and participation</a:t>
            </a:r>
            <a:endParaRPr lang="en-US" dirty="0"/>
          </a:p>
          <a:p>
            <a:pPr marL="0" indent="0">
              <a:buNone/>
            </a:pPr>
            <a:r>
              <a:rPr lang="en-US" dirty="0"/>
              <a:t> </a:t>
            </a:r>
          </a:p>
          <a:p>
            <a:pPr eaLnBrk="1" hangingPunct="1"/>
            <a:endParaRPr lang="en-US" dirty="0" smtClean="0"/>
          </a:p>
        </p:txBody>
      </p:sp>
    </p:spTree>
    <p:extLst>
      <p:ext uri="{BB962C8B-B14F-4D97-AF65-F5344CB8AC3E}">
        <p14:creationId xmlns="" xmlns:p14="http://schemas.microsoft.com/office/powerpoint/2010/main" val="197988145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HEZ Site Visit</a:t>
            </a:r>
            <a:endParaRPr lang="en-US" dirty="0"/>
          </a:p>
        </p:txBody>
      </p:sp>
      <p:sp>
        <p:nvSpPr>
          <p:cNvPr id="3" name="Content Placeholder 2"/>
          <p:cNvSpPr>
            <a:spLocks noGrp="1"/>
          </p:cNvSpPr>
          <p:nvPr>
            <p:ph idx="1"/>
          </p:nvPr>
        </p:nvSpPr>
        <p:spPr/>
        <p:txBody>
          <a:bodyPr/>
          <a:lstStyle/>
          <a:p>
            <a:r>
              <a:rPr lang="en-US" dirty="0" smtClean="0"/>
              <a:t>Interview the Administer and Staff</a:t>
            </a:r>
          </a:p>
          <a:p>
            <a:r>
              <a:rPr lang="en-US" dirty="0" smtClean="0"/>
              <a:t>See or visit the HEZ signature interventions. </a:t>
            </a:r>
          </a:p>
          <a:p>
            <a:r>
              <a:rPr lang="en-US" dirty="0" smtClean="0"/>
              <a:t>Talk to any key partners.</a:t>
            </a:r>
            <a:endParaRPr lang="en-US" dirty="0"/>
          </a:p>
        </p:txBody>
      </p:sp>
    </p:spTree>
    <p:extLst>
      <p:ext uri="{BB962C8B-B14F-4D97-AF65-F5344CB8AC3E}">
        <p14:creationId xmlns="" xmlns:p14="http://schemas.microsoft.com/office/powerpoint/2010/main" val="348713144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Request from the HEZ</a:t>
            </a:r>
            <a:endParaRPr lang="en-US" sz="3600" dirty="0"/>
          </a:p>
        </p:txBody>
      </p:sp>
      <p:sp>
        <p:nvSpPr>
          <p:cNvPr id="3" name="Content Placeholder 2"/>
          <p:cNvSpPr>
            <a:spLocks noGrp="1"/>
          </p:cNvSpPr>
          <p:nvPr>
            <p:ph idx="1"/>
          </p:nvPr>
        </p:nvSpPr>
        <p:spPr/>
        <p:txBody>
          <a:bodyPr/>
          <a:lstStyle/>
          <a:p>
            <a:r>
              <a:rPr lang="en-US" sz="3200" dirty="0" smtClean="0"/>
              <a:t>List of Residents Eligible for Telephone Interview</a:t>
            </a:r>
          </a:p>
          <a:p>
            <a:endParaRPr lang="en-US" sz="3200" dirty="0"/>
          </a:p>
          <a:p>
            <a:r>
              <a:rPr lang="en-US" sz="3200" dirty="0" smtClean="0"/>
              <a:t>Give us a contact to arrange the HEZ site visit</a:t>
            </a:r>
          </a:p>
          <a:p>
            <a:endParaRPr lang="en-US" sz="3200" dirty="0" smtClean="0"/>
          </a:p>
          <a:p>
            <a:r>
              <a:rPr lang="en-US" sz="3200" dirty="0" smtClean="0"/>
              <a:t>Reports from the external evaluator. </a:t>
            </a:r>
            <a:endParaRPr lang="en-US" sz="3200" dirty="0"/>
          </a:p>
        </p:txBody>
      </p:sp>
    </p:spTree>
    <p:extLst>
      <p:ext uri="{BB962C8B-B14F-4D97-AF65-F5344CB8AC3E}">
        <p14:creationId xmlns="" xmlns:p14="http://schemas.microsoft.com/office/powerpoint/2010/main" val="136540169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HEZ External Evaluation Timeline</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207233063"/>
              </p:ext>
            </p:extLst>
          </p:nvPr>
        </p:nvGraphicFramePr>
        <p:xfrm>
          <a:off x="279400" y="1142997"/>
          <a:ext cx="8610600" cy="4572003"/>
        </p:xfrm>
        <a:graphic>
          <a:graphicData uri="http://schemas.openxmlformats.org/drawingml/2006/table">
            <a:tbl>
              <a:tblPr firstRow="1" firstCol="1" bandRow="1">
                <a:tableStyleId>{5C22544A-7EE6-4342-B048-85BDC9FD1C3A}</a:tableStyleId>
              </a:tblPr>
              <a:tblGrid>
                <a:gridCol w="5967916"/>
                <a:gridCol w="2642684"/>
              </a:tblGrid>
              <a:tr h="418420">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Deliverable</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Date</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r>
              <a:tr h="1224643">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1. Conceptual Framework, Study Design, Metrics and Methods for Overall Impact of Initiative</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a:effectLst/>
                          <a:latin typeface="Arial" panose="020B0604020202020204" pitchFamily="34" charset="0"/>
                          <a:cs typeface="Arial" panose="020B0604020202020204" pitchFamily="34" charset="0"/>
                        </a:rPr>
                        <a:t>January 16, 2015</a:t>
                      </a:r>
                      <a:endParaRPr lang="en-US" sz="2000">
                        <a:effectLst/>
                        <a:latin typeface="Arial" panose="020B0604020202020204" pitchFamily="34" charset="0"/>
                        <a:ea typeface="Times New Roman"/>
                        <a:cs typeface="Arial" panose="020B0604020202020204" pitchFamily="34" charset="0"/>
                      </a:endParaRPr>
                    </a:p>
                  </a:txBody>
                  <a:tcPr marL="68580" marR="68580" marT="0" marB="0"/>
                </a:tc>
              </a:tr>
              <a:tr h="418420">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2.  Final Work Plan</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a:effectLst/>
                          <a:latin typeface="Arial" panose="020B0604020202020204" pitchFamily="34" charset="0"/>
                          <a:cs typeface="Arial" panose="020B0604020202020204" pitchFamily="34" charset="0"/>
                        </a:rPr>
                        <a:t>February 16, 2015</a:t>
                      </a:r>
                      <a:endParaRPr lang="en-US" sz="2000">
                        <a:effectLst/>
                        <a:latin typeface="Arial" panose="020B0604020202020204" pitchFamily="34" charset="0"/>
                        <a:ea typeface="Times New Roman"/>
                        <a:cs typeface="Arial" panose="020B0604020202020204" pitchFamily="34" charset="0"/>
                      </a:endParaRPr>
                    </a:p>
                  </a:txBody>
                  <a:tcPr marL="68580" marR="68580" marT="0" marB="0"/>
                </a:tc>
              </a:tr>
              <a:tr h="418420">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3.  First Interim Report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dirty="0" smtClean="0">
                          <a:effectLst/>
                          <a:latin typeface="Arial" panose="020B0604020202020204" pitchFamily="34" charset="0"/>
                          <a:cs typeface="Arial" panose="020B0604020202020204" pitchFamily="34" charset="0"/>
                        </a:rPr>
                        <a:t>July </a:t>
                      </a:r>
                      <a:r>
                        <a:rPr lang="en-US" sz="2000" dirty="0">
                          <a:effectLst/>
                          <a:latin typeface="Arial" panose="020B0604020202020204" pitchFamily="34" charset="0"/>
                          <a:cs typeface="Arial" panose="020B0604020202020204" pitchFamily="34" charset="0"/>
                        </a:rPr>
                        <a:t>15, 2015</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r>
              <a:tr h="418420">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4.  First Annual Report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November 16, 2015</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r>
              <a:tr h="418420">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5.  Second Interim Report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May 16, 2016</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r>
              <a:tr h="418420">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6.  Second Annual Report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November 14, 2016 </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r>
              <a:tr h="418420">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7.  Third Interim Report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May 15, 2017</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r>
              <a:tr h="418420">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8.  Final Report</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spcBef>
                          <a:spcPts val="0"/>
                        </a:spcBef>
                        <a:spcAft>
                          <a:spcPts val="0"/>
                        </a:spcAft>
                      </a:pPr>
                      <a:r>
                        <a:rPr lang="en-US" sz="2000" dirty="0">
                          <a:effectLst/>
                          <a:latin typeface="Arial" panose="020B0604020202020204" pitchFamily="34" charset="0"/>
                          <a:cs typeface="Arial" panose="020B0604020202020204" pitchFamily="34" charset="0"/>
                        </a:rPr>
                        <a:t>November 17, 2017</a:t>
                      </a:r>
                      <a:endParaRPr lang="en-US" sz="2000" dirty="0">
                        <a:effectLst/>
                        <a:latin typeface="Arial" panose="020B0604020202020204" pitchFamily="34" charset="0"/>
                        <a:ea typeface="Times New Roman"/>
                        <a:cs typeface="Arial" panose="020B0604020202020204" pitchFamily="34" charset="0"/>
                      </a:endParaRPr>
                    </a:p>
                  </a:txBody>
                  <a:tcPr marL="68580" marR="68580" marT="0" marB="0"/>
                </a:tc>
              </a:tr>
            </a:tbl>
          </a:graphicData>
        </a:graphic>
      </p:graphicFrame>
    </p:spTree>
    <p:extLst>
      <p:ext uri="{BB962C8B-B14F-4D97-AF65-F5344CB8AC3E}">
        <p14:creationId xmlns="" xmlns:p14="http://schemas.microsoft.com/office/powerpoint/2010/main" val="382324313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Importance of each HEZ</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Meet with the HEZ evaluators to better understand the uniqueness of each HEZ</a:t>
            </a:r>
          </a:p>
          <a:p>
            <a:endParaRPr lang="en-US" dirty="0" smtClean="0"/>
          </a:p>
          <a:p>
            <a:endParaRPr lang="en-US" dirty="0" smtClean="0"/>
          </a:p>
          <a:p>
            <a:r>
              <a:rPr lang="en-US" dirty="0" smtClean="0"/>
              <a:t>Potential of standardizing some measures across the HEZs</a:t>
            </a:r>
          </a:p>
          <a:p>
            <a:endParaRPr lang="en-US" dirty="0" smtClean="0"/>
          </a:p>
          <a:p>
            <a:endParaRPr lang="en-US" dirty="0" smtClean="0"/>
          </a:p>
          <a:p>
            <a:pPr>
              <a:buNone/>
            </a:pPr>
            <a:r>
              <a:rPr lang="en-US" dirty="0" smtClean="0"/>
              <a:t> </a:t>
            </a:r>
          </a:p>
          <a:p>
            <a:endParaRPr lang="en-US" dirty="0" smtClean="0"/>
          </a:p>
          <a:p>
            <a:endParaRPr lang="en-US" dirty="0" smtClean="0"/>
          </a:p>
          <a:p>
            <a:endParaRPr lang="en-US" dirty="0" smtClean="0"/>
          </a:p>
          <a:p>
            <a:endParaRPr lang="en-US" dirty="0"/>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3657600"/>
            <a:ext cx="7772400" cy="1362075"/>
          </a:xfrm>
        </p:spPr>
        <p:txBody>
          <a:bodyPr/>
          <a:lstStyle/>
          <a:p>
            <a:pPr algn="ctr"/>
            <a:r>
              <a:rPr lang="en-US" dirty="0" smtClean="0"/>
              <a:t>Questions</a:t>
            </a:r>
            <a:endParaRPr lang="en-US" dirty="0"/>
          </a:p>
        </p:txBody>
      </p:sp>
      <p:sp>
        <p:nvSpPr>
          <p:cNvPr id="7" name="TextBox 6"/>
          <p:cNvSpPr txBox="1"/>
          <p:nvPr/>
        </p:nvSpPr>
        <p:spPr>
          <a:xfrm>
            <a:off x="3429000" y="457200"/>
            <a:ext cx="1889240" cy="3770263"/>
          </a:xfrm>
          <a:prstGeom prst="rect">
            <a:avLst/>
          </a:prstGeom>
          <a:noFill/>
        </p:spPr>
        <p:txBody>
          <a:bodyPr wrap="none" rtlCol="0">
            <a:spAutoFit/>
          </a:bodyPr>
          <a:lstStyle/>
          <a:p>
            <a:r>
              <a:rPr lang="en-US" sz="23900" dirty="0" smtClean="0">
                <a:latin typeface="Arial"/>
                <a:cs typeface="Arial"/>
              </a:rPr>
              <a:t>?</a:t>
            </a:r>
          </a:p>
        </p:txBody>
      </p:sp>
    </p:spTree>
    <p:extLst>
      <p:ext uri="{BB962C8B-B14F-4D97-AF65-F5344CB8AC3E}">
        <p14:creationId xmlns="" xmlns:p14="http://schemas.microsoft.com/office/powerpoint/2010/main" val="187483923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Contact Information</a:t>
            </a:r>
            <a:endParaRPr lang="en-US" dirty="0"/>
          </a:p>
        </p:txBody>
      </p:sp>
      <p:sp>
        <p:nvSpPr>
          <p:cNvPr id="4" name="Content Placeholder 3"/>
          <p:cNvSpPr>
            <a:spLocks noGrp="1"/>
          </p:cNvSpPr>
          <p:nvPr>
            <p:ph idx="1"/>
          </p:nvPr>
        </p:nvSpPr>
        <p:spPr/>
        <p:txBody>
          <a:bodyPr/>
          <a:lstStyle/>
          <a:p>
            <a:pPr>
              <a:buNone/>
            </a:pPr>
            <a:r>
              <a:rPr lang="en-US" b="1" dirty="0" smtClean="0"/>
              <a:t>Darrell J. Gaskin, PhD</a:t>
            </a:r>
          </a:p>
          <a:p>
            <a:pPr>
              <a:buNone/>
            </a:pPr>
            <a:r>
              <a:rPr lang="en-US" dirty="0" smtClean="0"/>
              <a:t>Associate Professor of Health Economics</a:t>
            </a:r>
          </a:p>
          <a:p>
            <a:pPr>
              <a:buNone/>
            </a:pPr>
            <a:r>
              <a:rPr lang="en-US" dirty="0" smtClean="0"/>
              <a:t>Deputy Director, Hopkins Center for Health Disparities Solutions</a:t>
            </a:r>
          </a:p>
          <a:p>
            <a:pPr>
              <a:buNone/>
            </a:pPr>
            <a:r>
              <a:rPr lang="en-US" dirty="0" smtClean="0"/>
              <a:t>Department of Health Policy and Management</a:t>
            </a:r>
          </a:p>
          <a:p>
            <a:pPr>
              <a:buNone/>
            </a:pPr>
            <a:r>
              <a:rPr lang="en-US" dirty="0" smtClean="0"/>
              <a:t>Johns Hopkins Bloomberg School of Public Health</a:t>
            </a:r>
          </a:p>
          <a:p>
            <a:pPr>
              <a:buNone/>
            </a:pPr>
            <a:r>
              <a:rPr lang="en-US" dirty="0" smtClean="0"/>
              <a:t>624 N. Broadway, Suite 441</a:t>
            </a:r>
          </a:p>
          <a:p>
            <a:pPr>
              <a:buNone/>
            </a:pPr>
            <a:r>
              <a:rPr lang="en-US" dirty="0" smtClean="0"/>
              <a:t>Baltimore, MD 21205</a:t>
            </a:r>
          </a:p>
          <a:p>
            <a:pPr>
              <a:buNone/>
            </a:pPr>
            <a:r>
              <a:rPr lang="en-US" dirty="0" smtClean="0"/>
              <a:t>443-287-0306 (phone)</a:t>
            </a:r>
          </a:p>
          <a:p>
            <a:pPr>
              <a:buNone/>
            </a:pPr>
            <a:r>
              <a:rPr lang="en-US" dirty="0" smtClean="0"/>
              <a:t>410-614-6284 (fax)</a:t>
            </a:r>
          </a:p>
          <a:p>
            <a:pPr>
              <a:buNone/>
            </a:pPr>
            <a:r>
              <a:rPr lang="en-US" dirty="0" smtClean="0"/>
              <a:t>dgaskin1@jhu.edu</a:t>
            </a:r>
            <a:endParaRPr lang="en-US" dirty="0"/>
          </a:p>
        </p:txBody>
      </p:sp>
      <p:sp>
        <p:nvSpPr>
          <p:cNvPr id="5" name="Text Box 13"/>
          <p:cNvSpPr txBox="1">
            <a:spLocks noChangeArrowheads="1"/>
          </p:cNvSpPr>
          <p:nvPr/>
        </p:nvSpPr>
        <p:spPr bwMode="auto">
          <a:xfrm>
            <a:off x="2476500" y="6557963"/>
            <a:ext cx="4191000" cy="2444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000" dirty="0">
                <a:solidFill>
                  <a:schemeClr val="bg1"/>
                </a:solidFill>
              </a:rPr>
              <a:t>© </a:t>
            </a:r>
            <a:r>
              <a:rPr lang="en-US" sz="1000" dirty="0" smtClean="0">
                <a:solidFill>
                  <a:schemeClr val="bg1"/>
                </a:solidFill>
              </a:rPr>
              <a:t>2014  </a:t>
            </a:r>
            <a:r>
              <a:rPr lang="en-US" sz="1000" dirty="0">
                <a:solidFill>
                  <a:schemeClr val="bg1"/>
                </a:solidFill>
              </a:rPr>
              <a:t>Johns Hopkins University. All rights reserved.</a:t>
            </a:r>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Contact Information</a:t>
            </a:r>
            <a:endParaRPr lang="en-US" dirty="0"/>
          </a:p>
        </p:txBody>
      </p:sp>
      <p:sp>
        <p:nvSpPr>
          <p:cNvPr id="4" name="Content Placeholder 3"/>
          <p:cNvSpPr>
            <a:spLocks noGrp="1"/>
          </p:cNvSpPr>
          <p:nvPr>
            <p:ph idx="1"/>
          </p:nvPr>
        </p:nvSpPr>
        <p:spPr/>
        <p:txBody>
          <a:bodyPr/>
          <a:lstStyle/>
          <a:p>
            <a:pPr>
              <a:buNone/>
            </a:pPr>
            <a:r>
              <a:rPr lang="en-US" b="1" dirty="0" smtClean="0"/>
              <a:t>Roland J. Thorpe, Jr., PhD</a:t>
            </a:r>
          </a:p>
          <a:p>
            <a:pPr>
              <a:buNone/>
            </a:pPr>
            <a:r>
              <a:rPr lang="en-US" dirty="0" smtClean="0"/>
              <a:t>Assistant Professor</a:t>
            </a:r>
          </a:p>
          <a:p>
            <a:pPr>
              <a:buNone/>
            </a:pPr>
            <a:r>
              <a:rPr lang="en-US" dirty="0" smtClean="0"/>
              <a:t>Director, Program for Research on Men’s Health</a:t>
            </a:r>
          </a:p>
          <a:p>
            <a:pPr>
              <a:buNone/>
            </a:pPr>
            <a:r>
              <a:rPr lang="en-US" dirty="0" smtClean="0"/>
              <a:t>Hopkins Center for Health Disparities Solutions</a:t>
            </a:r>
          </a:p>
          <a:p>
            <a:pPr>
              <a:buNone/>
            </a:pPr>
            <a:r>
              <a:rPr lang="en-US" dirty="0" smtClean="0"/>
              <a:t>Department of Health, Behavior, and Society</a:t>
            </a:r>
          </a:p>
          <a:p>
            <a:pPr>
              <a:buNone/>
            </a:pPr>
            <a:r>
              <a:rPr lang="en-US" dirty="0" smtClean="0"/>
              <a:t>Johns Hopkins Bloomberg School of Public Health</a:t>
            </a:r>
          </a:p>
          <a:p>
            <a:pPr>
              <a:buNone/>
            </a:pPr>
            <a:r>
              <a:rPr lang="en-US" dirty="0" smtClean="0"/>
              <a:t>624 N. Broadway, Suite 708</a:t>
            </a:r>
          </a:p>
          <a:p>
            <a:pPr>
              <a:buNone/>
            </a:pPr>
            <a:r>
              <a:rPr lang="en-US" dirty="0" smtClean="0"/>
              <a:t>Baltimore, MD 21205</a:t>
            </a:r>
          </a:p>
          <a:p>
            <a:pPr>
              <a:buNone/>
            </a:pPr>
            <a:r>
              <a:rPr lang="en-US" dirty="0" smtClean="0"/>
              <a:t>410-502-8977(phone)</a:t>
            </a:r>
          </a:p>
          <a:p>
            <a:pPr>
              <a:buNone/>
            </a:pPr>
            <a:r>
              <a:rPr lang="en-US" dirty="0" smtClean="0"/>
              <a:t>410-955-2312 (fax)</a:t>
            </a:r>
          </a:p>
          <a:p>
            <a:pPr>
              <a:buNone/>
            </a:pPr>
            <a:r>
              <a:rPr lang="en-US" dirty="0" smtClean="0"/>
              <a:t>rthorpe@jhu.edu</a:t>
            </a:r>
            <a:endParaRPr lang="en-US" dirty="0"/>
          </a:p>
        </p:txBody>
      </p:sp>
      <p:sp>
        <p:nvSpPr>
          <p:cNvPr id="5" name="Text Box 13"/>
          <p:cNvSpPr txBox="1">
            <a:spLocks noChangeArrowheads="1"/>
          </p:cNvSpPr>
          <p:nvPr/>
        </p:nvSpPr>
        <p:spPr bwMode="auto">
          <a:xfrm>
            <a:off x="2476500" y="6557963"/>
            <a:ext cx="4191000" cy="2444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000" dirty="0">
                <a:solidFill>
                  <a:schemeClr val="bg1"/>
                </a:solidFill>
              </a:rPr>
              <a:t>© </a:t>
            </a:r>
            <a:r>
              <a:rPr lang="en-US" sz="1000" dirty="0" smtClean="0">
                <a:solidFill>
                  <a:schemeClr val="bg1"/>
                </a:solidFill>
              </a:rPr>
              <a:t>2014  </a:t>
            </a:r>
            <a:r>
              <a:rPr lang="en-US" sz="1000" dirty="0">
                <a:solidFill>
                  <a:schemeClr val="bg1"/>
                </a:solidFill>
              </a:rPr>
              <a:t>Johns Hopkins University. All rights reserved.</a:t>
            </a: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Overview</a:t>
            </a:r>
            <a:endParaRPr lang="en-US" dirty="0"/>
          </a:p>
        </p:txBody>
      </p:sp>
      <p:sp>
        <p:nvSpPr>
          <p:cNvPr id="3" name="Content Placeholder 2"/>
          <p:cNvSpPr>
            <a:spLocks noGrp="1"/>
          </p:cNvSpPr>
          <p:nvPr>
            <p:ph idx="1"/>
          </p:nvPr>
        </p:nvSpPr>
        <p:spPr>
          <a:xfrm>
            <a:off x="152400" y="825500"/>
            <a:ext cx="8839200" cy="5181600"/>
          </a:xfrm>
        </p:spPr>
        <p:txBody>
          <a:bodyPr/>
          <a:lstStyle/>
          <a:p>
            <a:r>
              <a:rPr lang="en-US" dirty="0" smtClean="0"/>
              <a:t>Maryland HEZ and Hopkins Center for Health Disparities Solutions</a:t>
            </a:r>
          </a:p>
          <a:p>
            <a:endParaRPr lang="en-US" dirty="0" smtClean="0"/>
          </a:p>
          <a:p>
            <a:r>
              <a:rPr lang="en-US" dirty="0" smtClean="0"/>
              <a:t>Priority Outcomes</a:t>
            </a:r>
          </a:p>
          <a:p>
            <a:endParaRPr lang="en-US" dirty="0" smtClean="0"/>
          </a:p>
          <a:p>
            <a:r>
              <a:rPr lang="en-US" dirty="0" smtClean="0"/>
              <a:t>External Evaluation Objectives</a:t>
            </a:r>
          </a:p>
          <a:p>
            <a:endParaRPr lang="en-US" dirty="0" smtClean="0"/>
          </a:p>
          <a:p>
            <a:r>
              <a:rPr lang="en-US" dirty="0" smtClean="0"/>
              <a:t>HEZ External Evaluation Team</a:t>
            </a:r>
          </a:p>
          <a:p>
            <a:endParaRPr lang="en-US" dirty="0" smtClean="0"/>
          </a:p>
          <a:p>
            <a:r>
              <a:rPr lang="en-US" smtClean="0"/>
              <a:t>Approach</a:t>
            </a:r>
            <a:endParaRPr lang="en-US" dirty="0" smtClean="0"/>
          </a:p>
          <a:p>
            <a:endParaRPr lang="en-US" dirty="0" smtClean="0"/>
          </a:p>
          <a:p>
            <a:r>
              <a:rPr lang="en-US" dirty="0" smtClean="0"/>
              <a:t>Timeline</a:t>
            </a:r>
          </a:p>
          <a:p>
            <a:endParaRPr lang="en-US" dirty="0" smtClean="0"/>
          </a:p>
          <a:p>
            <a:endParaRPr lang="en-US" dirty="0"/>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Our Mission and Goals are Aligned</a:t>
            </a:r>
            <a:endParaRPr lang="en-US" sz="3200" dirty="0"/>
          </a:p>
        </p:txBody>
      </p:sp>
      <p:sp>
        <p:nvSpPr>
          <p:cNvPr id="3" name="Content Placeholder 2"/>
          <p:cNvSpPr>
            <a:spLocks noGrp="1"/>
          </p:cNvSpPr>
          <p:nvPr>
            <p:ph idx="1"/>
          </p:nvPr>
        </p:nvSpPr>
        <p:spPr/>
        <p:txBody>
          <a:bodyPr/>
          <a:lstStyle/>
          <a:p>
            <a:r>
              <a:rPr lang="en-US" b="1" dirty="0" smtClean="0"/>
              <a:t>Maryland Health Enterprise Zone (HEZ) Initiative </a:t>
            </a:r>
            <a:r>
              <a:rPr lang="en-US" dirty="0" smtClean="0"/>
              <a:t>seeks to </a:t>
            </a:r>
            <a:r>
              <a:rPr lang="en-US" dirty="0"/>
              <a:t>reduce health disparities among racial and ethnic groups within geographic areas; to improve health care access and health outcomes in underserved communities; and to reduce health care costs and hospital admissions and readmissions</a:t>
            </a:r>
            <a:r>
              <a:rPr lang="en-US" dirty="0" smtClean="0"/>
              <a:t>.</a:t>
            </a:r>
            <a:endParaRPr lang="en-US" dirty="0"/>
          </a:p>
          <a:p>
            <a:r>
              <a:rPr lang="en-US" b="1" dirty="0" smtClean="0"/>
              <a:t>Hopkins Center for Health Disparities Solutions </a:t>
            </a:r>
            <a:r>
              <a:rPr lang="en-US" dirty="0" smtClean="0"/>
              <a:t>(HCHDS) is dedicated to the elimination of disparities in health and health care among racial and ethnic populations, socioeconomic groups, and geopolitical categories such as urban, rural, and suburban populations. The Center conducts multidisciplinary basic and translational research with the goals of advancing knowledge on the cause of health disparities and developing interventions to eliminate disparities. </a:t>
            </a:r>
            <a:endParaRPr lang="en-US" dirty="0"/>
          </a:p>
        </p:txBody>
      </p:sp>
    </p:spTree>
    <p:extLst>
      <p:ext uri="{BB962C8B-B14F-4D97-AF65-F5344CB8AC3E}">
        <p14:creationId xmlns="" xmlns:p14="http://schemas.microsoft.com/office/powerpoint/2010/main" val="11314471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HEZ Priority Outcomes </a:t>
            </a:r>
            <a:endParaRPr lang="en-US" sz="3200" dirty="0"/>
          </a:p>
        </p:txBody>
      </p:sp>
      <p:sp>
        <p:nvSpPr>
          <p:cNvPr id="5" name="Rectangle 6"/>
          <p:cNvSpPr>
            <a:spLocks noGrp="1"/>
          </p:cNvSpPr>
          <p:nvPr>
            <p:ph idx="1"/>
          </p:nvPr>
        </p:nvSpPr>
        <p:spPr/>
        <p:txBody>
          <a:bodyPr>
            <a:normAutofit/>
          </a:bodyPr>
          <a:lstStyle/>
          <a:p>
            <a:pPr marL="0" indent="0">
              <a:buNone/>
            </a:pPr>
            <a:r>
              <a:rPr lang="en-US" b="1" u="sng" dirty="0"/>
              <a:t>Legislative Expectations (from the Statute)</a:t>
            </a:r>
            <a:endParaRPr lang="en-US" dirty="0"/>
          </a:p>
          <a:p>
            <a:pPr marL="0" indent="0">
              <a:buNone/>
            </a:pPr>
            <a:r>
              <a:rPr lang="en-US" b="1" dirty="0"/>
              <a:t> </a:t>
            </a:r>
            <a:endParaRPr lang="en-US" dirty="0"/>
          </a:p>
          <a:p>
            <a:pPr marL="0" indent="0">
              <a:buNone/>
            </a:pPr>
            <a:r>
              <a:rPr lang="en-US" b="1" dirty="0"/>
              <a:t>20–1402. </a:t>
            </a:r>
            <a:endParaRPr lang="en-US" dirty="0"/>
          </a:p>
          <a:p>
            <a:r>
              <a:rPr lang="en-US" dirty="0"/>
              <a:t>(A) THE PURPOSE OF ESTABLISHING HEALTH ENTERPRISE ZONES IS TO TARGET STATE RESOURCES </a:t>
            </a:r>
            <a:r>
              <a:rPr lang="en-US" b="1" u="sng" dirty="0"/>
              <a:t>TO REDUCE HEALTH DISPARITIES, IMPROVE HEALTH OUTCOMES, </a:t>
            </a:r>
            <a:r>
              <a:rPr lang="en-US" b="1" i="1" u="sng" dirty="0"/>
              <a:t>AND REDUCE HEALTH COSTS AND HOSPITAL ADMISSIONS AND READMISSIONS</a:t>
            </a:r>
            <a:r>
              <a:rPr lang="en-US" dirty="0"/>
              <a:t> IN SPECIFIC AREAS OF THE STATE</a:t>
            </a:r>
            <a:r>
              <a:rPr lang="en-US" dirty="0" smtClean="0"/>
              <a:t>. (</a:t>
            </a:r>
            <a:r>
              <a:rPr lang="en-US" dirty="0"/>
              <a:t>Page 5)</a:t>
            </a:r>
          </a:p>
          <a:p>
            <a:pPr marL="0" indent="0">
              <a:buNone/>
            </a:pPr>
            <a:r>
              <a:rPr lang="en-US" dirty="0"/>
              <a:t> </a:t>
            </a:r>
          </a:p>
          <a:p>
            <a:pPr eaLnBrk="1" hangingPunct="1"/>
            <a:endParaRPr lang="en-US" dirty="0" smtClean="0"/>
          </a:p>
        </p:txBody>
      </p:sp>
    </p:spTree>
    <p:extLst>
      <p:ext uri="{BB962C8B-B14F-4D97-AF65-F5344CB8AC3E}">
        <p14:creationId xmlns="" xmlns:p14="http://schemas.microsoft.com/office/powerpoint/2010/main" val="197988145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HEZ External Evaluation Objectives </a:t>
            </a:r>
            <a:endParaRPr lang="en-US" sz="3200" dirty="0"/>
          </a:p>
        </p:txBody>
      </p:sp>
      <p:sp>
        <p:nvSpPr>
          <p:cNvPr id="5" name="Rectangle 6"/>
          <p:cNvSpPr>
            <a:spLocks noGrp="1"/>
          </p:cNvSpPr>
          <p:nvPr>
            <p:ph idx="1"/>
          </p:nvPr>
        </p:nvSpPr>
        <p:spPr/>
        <p:txBody>
          <a:bodyPr>
            <a:normAutofit lnSpcReduction="10000"/>
          </a:bodyPr>
          <a:lstStyle/>
          <a:p>
            <a:pPr marL="0" indent="0">
              <a:buNone/>
            </a:pPr>
            <a:r>
              <a:rPr lang="en-US" b="1" dirty="0" smtClean="0"/>
              <a:t>State of Maryland sought an external evaluation team to assess:</a:t>
            </a:r>
          </a:p>
          <a:p>
            <a:pPr marL="0" indent="0">
              <a:buNone/>
            </a:pPr>
            <a:r>
              <a:rPr lang="en-US" b="1" dirty="0" smtClean="0"/>
              <a:t>	1) the overall impact of the HEZ Initiative</a:t>
            </a:r>
          </a:p>
          <a:p>
            <a:pPr marL="0" indent="0">
              <a:buNone/>
            </a:pPr>
            <a:endParaRPr lang="en-US" b="1" dirty="0" smtClean="0"/>
          </a:p>
          <a:p>
            <a:pPr marL="0" indent="0">
              <a:buNone/>
            </a:pPr>
            <a:r>
              <a:rPr lang="en-US" b="1" dirty="0"/>
              <a:t> </a:t>
            </a:r>
            <a:r>
              <a:rPr lang="en-US" b="1" dirty="0" smtClean="0"/>
              <a:t>     2) the performance of each individual HEZ</a:t>
            </a:r>
          </a:p>
          <a:p>
            <a:pPr marL="0" indent="0">
              <a:buNone/>
            </a:pPr>
            <a:endParaRPr lang="en-US" b="1" dirty="0" smtClean="0"/>
          </a:p>
          <a:p>
            <a:pPr marL="0" indent="0">
              <a:buNone/>
            </a:pPr>
            <a:r>
              <a:rPr lang="en-US" b="1" dirty="0"/>
              <a:t> </a:t>
            </a:r>
            <a:r>
              <a:rPr lang="en-US" b="1" dirty="0" smtClean="0"/>
              <a:t>     3) the economic impact of the each HEZ</a:t>
            </a:r>
          </a:p>
          <a:p>
            <a:pPr marL="0" indent="0">
              <a:buNone/>
            </a:pPr>
            <a:endParaRPr lang="en-US" b="1" dirty="0" smtClean="0"/>
          </a:p>
          <a:p>
            <a:pPr marL="0" indent="0">
              <a:buNone/>
            </a:pPr>
            <a:r>
              <a:rPr lang="en-US" b="1" dirty="0"/>
              <a:t> </a:t>
            </a:r>
            <a:r>
              <a:rPr lang="en-US" b="1" dirty="0" smtClean="0"/>
              <a:t>     4) the residents experience and participation</a:t>
            </a:r>
          </a:p>
          <a:p>
            <a:pPr marL="0" indent="0">
              <a:buNone/>
            </a:pPr>
            <a:endParaRPr lang="en-US" b="1" dirty="0" smtClean="0"/>
          </a:p>
          <a:p>
            <a:pPr marL="0" indent="0">
              <a:buNone/>
            </a:pPr>
            <a:r>
              <a:rPr lang="en-US" b="1" dirty="0"/>
              <a:t> </a:t>
            </a:r>
            <a:r>
              <a:rPr lang="en-US" b="1" dirty="0" smtClean="0"/>
              <a:t>     5) the healthcare providers experience and participation</a:t>
            </a:r>
            <a:endParaRPr lang="en-US" dirty="0"/>
          </a:p>
          <a:p>
            <a:pPr marL="0" indent="0">
              <a:buNone/>
            </a:pPr>
            <a:r>
              <a:rPr lang="en-US" b="1" dirty="0"/>
              <a:t> </a:t>
            </a:r>
            <a:endParaRPr lang="en-US" dirty="0"/>
          </a:p>
          <a:p>
            <a:pPr eaLnBrk="1" hangingPunct="1"/>
            <a:endParaRPr lang="en-US" dirty="0" smtClean="0"/>
          </a:p>
        </p:txBody>
      </p:sp>
    </p:spTree>
    <p:extLst>
      <p:ext uri="{BB962C8B-B14F-4D97-AF65-F5344CB8AC3E}">
        <p14:creationId xmlns="" xmlns:p14="http://schemas.microsoft.com/office/powerpoint/2010/main" val="197988145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HCHDS MD HEZ </a:t>
            </a:r>
            <a:r>
              <a:rPr lang="en-US" sz="3200" dirty="0"/>
              <a:t>Evaluation </a:t>
            </a:r>
            <a:r>
              <a:rPr lang="en-US" sz="3200" dirty="0" smtClean="0"/>
              <a:t>Team</a:t>
            </a:r>
            <a:endParaRPr lang="en-US" sz="3200"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2036157582"/>
              </p:ext>
            </p:extLst>
          </p:nvPr>
        </p:nvGraphicFramePr>
        <p:xfrm>
          <a:off x="152400" y="1066800"/>
          <a:ext cx="8839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292345996"/>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pPr algn="ctr"/>
            <a:r>
              <a:rPr lang="en-US" sz="3200" dirty="0" smtClean="0">
                <a:latin typeface="Arial Black" charset="0"/>
                <a:ea typeface="ＭＳ Ｐゴシック" charset="0"/>
                <a:cs typeface="ＭＳ Ｐゴシック" charset="0"/>
              </a:rPr>
              <a:t>Darrell J. Gaskin, PhD</a:t>
            </a:r>
            <a:endParaRPr lang="en-US" sz="3200" dirty="0">
              <a:latin typeface="Arial Black" charset="0"/>
              <a:ea typeface="ＭＳ Ｐゴシック" charset="0"/>
              <a:cs typeface="ＭＳ Ｐゴシック" charset="0"/>
            </a:endParaRPr>
          </a:p>
        </p:txBody>
      </p:sp>
      <p:sp>
        <p:nvSpPr>
          <p:cNvPr id="3" name="Content Placeholder 2"/>
          <p:cNvSpPr>
            <a:spLocks noGrp="1"/>
          </p:cNvSpPr>
          <p:nvPr>
            <p:ph sz="half" idx="1"/>
          </p:nvPr>
        </p:nvSpPr>
        <p:spPr/>
        <p:txBody>
          <a:bodyPr>
            <a:normAutofit/>
          </a:bodyPr>
          <a:lstStyle/>
          <a:p>
            <a:pPr marL="457200" indent="-457200">
              <a:buFont typeface="+mj-lt"/>
              <a:buAutoNum type="arabicPeriod"/>
              <a:defRPr/>
            </a:pPr>
            <a:r>
              <a:rPr lang="en-US" sz="2400" dirty="0" smtClean="0"/>
              <a:t>Evaluation of the Health Services for Special Needs Children</a:t>
            </a:r>
          </a:p>
          <a:p>
            <a:pPr marL="457200" indent="-457200">
              <a:buFont typeface="+mj-lt"/>
              <a:buAutoNum type="arabicPeriod"/>
              <a:defRPr/>
            </a:pPr>
            <a:r>
              <a:rPr lang="en-US" sz="2400" dirty="0" smtClean="0"/>
              <a:t>Several Observational Studies on the Role of Community Level Factors on Healthcare Disparities</a:t>
            </a:r>
          </a:p>
          <a:p>
            <a:pPr marL="457200" indent="-457200">
              <a:buFont typeface="+mj-lt"/>
              <a:buAutoNum type="arabicPeriod"/>
              <a:defRPr/>
            </a:pPr>
            <a:r>
              <a:rPr lang="en-US" sz="2400" dirty="0" smtClean="0"/>
              <a:t>Economic Analysis of </a:t>
            </a:r>
            <a:r>
              <a:rPr lang="en-US" sz="2400" dirty="0" err="1" smtClean="0"/>
              <a:t>PrimeTime</a:t>
            </a:r>
            <a:r>
              <a:rPr lang="en-US" sz="2400" dirty="0" smtClean="0"/>
              <a:t> Sister Circles</a:t>
            </a:r>
          </a:p>
          <a:p>
            <a:pPr marL="457200" indent="-457200">
              <a:buFont typeface="+mj-lt"/>
              <a:buAutoNum type="arabicPeriod"/>
              <a:defRPr/>
            </a:pPr>
            <a:r>
              <a:rPr lang="en-US" sz="2400" dirty="0" smtClean="0"/>
              <a:t>Economic Burden of Health Disparities Projects</a:t>
            </a:r>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 xmlns:a14="http://schemas.microsoft.com/office/drawing/2010/main" val="0"/>
              </a:ext>
            </a:extLst>
          </a:blip>
          <a:stretch>
            <a:fillRect/>
          </a:stretch>
        </p:blipFill>
        <p:spPr>
          <a:xfrm>
            <a:off x="5143947" y="1066800"/>
            <a:ext cx="3504305" cy="4906963"/>
          </a:xfrm>
        </p:spPr>
      </p:pic>
    </p:spTree>
    <p:extLst>
      <p:ext uri="{BB962C8B-B14F-4D97-AF65-F5344CB8AC3E}">
        <p14:creationId xmlns="" xmlns:p14="http://schemas.microsoft.com/office/powerpoint/2010/main" val="1328109673"/>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Roland J. Thorpe, Jr., PhD</a:t>
            </a:r>
            <a:endParaRPr lang="en-US" sz="3200" dirty="0"/>
          </a:p>
        </p:txBody>
      </p:sp>
      <p:sp>
        <p:nvSpPr>
          <p:cNvPr id="4" name="Content Placeholder 3"/>
          <p:cNvSpPr>
            <a:spLocks noGrp="1"/>
          </p:cNvSpPr>
          <p:nvPr>
            <p:ph sz="half" idx="2"/>
          </p:nvPr>
        </p:nvSpPr>
        <p:spPr/>
        <p:txBody>
          <a:bodyPr>
            <a:noAutofit/>
          </a:bodyPr>
          <a:lstStyle/>
          <a:p>
            <a:r>
              <a:rPr lang="en-US" sz="2400" dirty="0" smtClean="0"/>
              <a:t>Observational Studies focusing on disentangling Race, SES and Place</a:t>
            </a:r>
          </a:p>
          <a:p>
            <a:pPr lvl="1"/>
            <a:r>
              <a:rPr lang="en-US" sz="2000" dirty="0" smtClean="0"/>
              <a:t>Exploring Health Disparities in Integrated Communities </a:t>
            </a:r>
          </a:p>
          <a:p>
            <a:r>
              <a:rPr lang="en-US" sz="2400" dirty="0" smtClean="0"/>
              <a:t>Observational Studies focusing on men’s health</a:t>
            </a:r>
          </a:p>
          <a:p>
            <a:pPr lvl="1"/>
            <a:r>
              <a:rPr lang="en-US" sz="2000" dirty="0" smtClean="0"/>
              <a:t>National </a:t>
            </a:r>
            <a:r>
              <a:rPr lang="en-US" sz="2000" dirty="0"/>
              <a:t>Black Men’s Health Pilot </a:t>
            </a:r>
            <a:r>
              <a:rPr lang="en-US" sz="2000" dirty="0" smtClean="0"/>
              <a:t>Study</a:t>
            </a:r>
          </a:p>
          <a:p>
            <a:pPr lvl="1"/>
            <a:r>
              <a:rPr lang="en-US" dirty="0"/>
              <a:t>Disparities in Prostate Cancer Treatment Modality and Quality of Life </a:t>
            </a:r>
            <a:endParaRPr lang="en-US" dirty="0" smtClean="0"/>
          </a:p>
          <a:p>
            <a:r>
              <a:rPr lang="en-US" sz="2400" dirty="0" smtClean="0"/>
              <a:t>Uses both qualitative and quantitative methods </a:t>
            </a:r>
            <a:endParaRPr lang="en-US" sz="2400" dirty="0"/>
          </a:p>
        </p:txBody>
      </p:sp>
      <p:pic>
        <p:nvPicPr>
          <p:cNvPr id="1026" name="Picture 2" descr="G:\_research\_projects\CV_bio_oth\RThorpe.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44830" y="1219200"/>
            <a:ext cx="3886200" cy="48577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9812507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t>Roza Vazin, MPH</a:t>
            </a:r>
            <a:endParaRPr lang="en-US" dirty="0"/>
          </a:p>
        </p:txBody>
      </p:sp>
      <p:pic>
        <p:nvPicPr>
          <p:cNvPr id="12" name="Content Placeholder 11" descr="R.Vazin photo.JPG"/>
          <p:cNvPicPr>
            <a:picLocks noGrp="1" noChangeAspect="1"/>
          </p:cNvPicPr>
          <p:nvPr>
            <p:ph sz="half" idx="1"/>
          </p:nvPr>
        </p:nvPicPr>
        <p:blipFill rotWithShape="1">
          <a:blip r:embed="rId2">
            <a:extLst>
              <a:ext uri="{28A0092B-C50C-407E-A947-70E740481C1C}">
                <a14:useLocalDpi xmlns="" xmlns:a14="http://schemas.microsoft.com/office/drawing/2010/main" val="0"/>
              </a:ext>
            </a:extLst>
          </a:blip>
          <a:srcRect l="-12725" t="-9097" r="-16153" b="23777"/>
          <a:stretch/>
        </p:blipFill>
        <p:spPr>
          <a:xfrm>
            <a:off x="457200" y="1100138"/>
            <a:ext cx="4038600" cy="4414251"/>
          </a:xfrm>
        </p:spPr>
      </p:pic>
      <p:sp>
        <p:nvSpPr>
          <p:cNvPr id="11" name="Content Placeholder 10"/>
          <p:cNvSpPr>
            <a:spLocks noGrp="1"/>
          </p:cNvSpPr>
          <p:nvPr>
            <p:ph sz="half" idx="2"/>
          </p:nvPr>
        </p:nvSpPr>
        <p:spPr/>
        <p:txBody>
          <a:bodyPr>
            <a:noAutofit/>
          </a:bodyPr>
          <a:lstStyle/>
          <a:p>
            <a:r>
              <a:rPr lang="en-US" sz="2100" dirty="0" smtClean="0"/>
              <a:t>PhD Student, Department of Health Policy and Management,  Johns Hopkins University </a:t>
            </a:r>
          </a:p>
          <a:p>
            <a:r>
              <a:rPr lang="en-US" sz="2100" dirty="0" smtClean="0"/>
              <a:t>Previous experience working on a statewide initiative in California focused on increasing access to specialty care services for vulnerable populations </a:t>
            </a:r>
          </a:p>
          <a:p>
            <a:r>
              <a:rPr lang="en-US" sz="2100" dirty="0" smtClean="0"/>
              <a:t>Research interests include: healthcare disparities, access to care for vulnerable populations, and organizational theory and behavior </a:t>
            </a:r>
            <a:endParaRPr lang="en-US" sz="2100" dirty="0"/>
          </a:p>
        </p:txBody>
      </p:sp>
    </p:spTree>
    <p:extLst>
      <p:ext uri="{BB962C8B-B14F-4D97-AF65-F5344CB8AC3E}">
        <p14:creationId xmlns="" xmlns:p14="http://schemas.microsoft.com/office/powerpoint/2010/main" val="3526460306"/>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15366E"/>
      </a:accent1>
      <a:accent2>
        <a:srgbClr val="725E12"/>
      </a:accent2>
      <a:accent3>
        <a:srgbClr val="58759F"/>
      </a:accent3>
      <a:accent4>
        <a:srgbClr val="C4CFD2"/>
      </a:accent4>
      <a:accent5>
        <a:srgbClr val="7F7F7F"/>
      </a:accent5>
      <a:accent6>
        <a:srgbClr val="12446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tx2"/>
            </a:gs>
            <a:gs pos="100000">
              <a:schemeClr val="tx2">
                <a:lumMod val="75000"/>
              </a:schemeClr>
            </a:gs>
          </a:gsLst>
          <a:lin ang="3540000" scaled="0"/>
          <a:tileRect/>
        </a:gradFill>
        <a:ln w="19050" cap="flat" cmpd="sng" algn="ctr">
          <a:solidFill>
            <a:schemeClr val="accent2"/>
          </a:solidFill>
          <a:prstDash val="solid"/>
          <a:round/>
          <a:headEnd type="none" w="med" len="med"/>
          <a:tailEnd type="none" w="med" len="med"/>
        </a:ln>
        <a:effectLst/>
      </a:spPr>
      <a:bodyPr rtlCol="0" anchor="ctr"/>
      <a:lstStyle>
        <a:defPPr algn="ctr">
          <a:defRPr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31750" cap="flat" cmpd="sng" algn="ctr">
          <a:solidFill>
            <a:schemeClr val="accent5">
              <a:lumMod val="75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433B70C632064384C83DF0175E9CA7" ma:contentTypeVersion="11" ma:contentTypeDescription="Create a new document." ma:contentTypeScope="" ma:versionID="64e60f4f03c41066fee84b909395d39b">
  <xsd:schema xmlns:xsd="http://www.w3.org/2001/XMLSchema" xmlns:xs="http://www.w3.org/2001/XMLSchema" xmlns:p="http://schemas.microsoft.com/office/2006/metadata/properties" xmlns:ns1="http://schemas.microsoft.com/sharepoint/v3" targetNamespace="http://schemas.microsoft.com/office/2006/metadata/properties" ma:root="true" ma:fieldsID="29f8a7ee62ec5a0ae4d6004028b8cf6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c60b771f-8c35-4ca7-ac84-7d5ecbec2039">JHQQSZKKEHZ5-3-123</_dlc_DocId>
    <_dlc_DocIdUrl xmlns="c60b771f-8c35-4ca7-ac84-7d5ecbec2039">
      <Url>http://dev.dhmh.maryland.gov/healthenterprisezones/_layouts/DocIdRedir.aspx?ID=JHQQSZKKEHZ5-3-123</Url>
      <Description>JHQQSZKKEHZ5-3-123</Description>
    </_dlc_DocIdUrl>
  </documentManagement>
</p:properties>
</file>

<file path=customXml/itemProps1.xml><?xml version="1.0" encoding="utf-8"?>
<ds:datastoreItem xmlns:ds="http://schemas.openxmlformats.org/officeDocument/2006/customXml" ds:itemID="{4A67745A-9CC5-46DD-A13B-06E747F954B3}"/>
</file>

<file path=customXml/itemProps2.xml><?xml version="1.0" encoding="utf-8"?>
<ds:datastoreItem xmlns:ds="http://schemas.openxmlformats.org/officeDocument/2006/customXml" ds:itemID="{14571904-7D3B-40C8-A641-2B8BA8463D5F}"/>
</file>

<file path=customXml/itemProps3.xml><?xml version="1.0" encoding="utf-8"?>
<ds:datastoreItem xmlns:ds="http://schemas.openxmlformats.org/officeDocument/2006/customXml" ds:itemID="{8069EC50-DE67-481C-82EC-6389A68F0A33}"/>
</file>

<file path=customXml/itemProps4.xml><?xml version="1.0" encoding="utf-8"?>
<ds:datastoreItem xmlns:ds="http://schemas.openxmlformats.org/officeDocument/2006/customXml" ds:itemID="{14571904-7D3B-40C8-A641-2B8BA8463D5F}"/>
</file>

<file path=docProps/app.xml><?xml version="1.0" encoding="utf-8"?>
<Properties xmlns="http://schemas.openxmlformats.org/officeDocument/2006/extended-properties" xmlns:vt="http://schemas.openxmlformats.org/officeDocument/2006/docPropsVTypes">
  <TotalTime>4256</TotalTime>
  <Words>1145</Words>
  <Application>Microsoft Office PowerPoint</Application>
  <PresentationFormat>On-screen Show (4:3)</PresentationFormat>
  <Paragraphs>212</Paragraphs>
  <Slides>19</Slides>
  <Notes>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Evaluation of the Maryland Health Enterprise Zones Initiatives Solicitation No. MDCHRC31013163, HEZ-001</vt:lpstr>
      <vt:lpstr>Overview</vt:lpstr>
      <vt:lpstr>Our Mission and Goals are Aligned</vt:lpstr>
      <vt:lpstr>HEZ Priority Outcomes </vt:lpstr>
      <vt:lpstr>HEZ External Evaluation Objectives </vt:lpstr>
      <vt:lpstr>HCHDS MD HEZ Evaluation Team</vt:lpstr>
      <vt:lpstr>Darrell J. Gaskin, PhD</vt:lpstr>
      <vt:lpstr>Roland J. Thorpe, Jr., PhD</vt:lpstr>
      <vt:lpstr>Roza Vazin, MPH</vt:lpstr>
      <vt:lpstr>Wendy Lee, BA</vt:lpstr>
      <vt:lpstr>Yolanda Klemmer, MSN, MPH</vt:lpstr>
      <vt:lpstr>HEZ External Evaluation Objectives </vt:lpstr>
      <vt:lpstr>HEZ Site Visit</vt:lpstr>
      <vt:lpstr>Request from the HEZ</vt:lpstr>
      <vt:lpstr>HEZ External Evaluation Timeline</vt:lpstr>
      <vt:lpstr>Importance of each HEZ</vt:lpstr>
      <vt:lpstr>Questions</vt:lpstr>
      <vt:lpstr>Contact Information</vt:lpstr>
      <vt:lpstr>Contact Information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Johns Hopkins University Template</dc:title>
  <dc:creator>Davvi Chrzastek</dc:creator>
  <cp:lastModifiedBy>roland</cp:lastModifiedBy>
  <cp:revision>184</cp:revision>
  <cp:lastPrinted>2014-05-16T17:55:19Z</cp:lastPrinted>
  <dcterms:created xsi:type="dcterms:W3CDTF">2011-01-17T19:40:08Z</dcterms:created>
  <dcterms:modified xsi:type="dcterms:W3CDTF">2015-05-20T19:04:08Z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0x01010084433B70C632064384C83DF0175E9CA7</vt:lpwstr>
  </property>
  <property fmtid="{D5CDD505-2E9C-101B-9397-08002B2CF9AE}" pid="3" name="_dlc_DocIdItemGuid">
    <vt:lpwstr>0046661e-f8ec-4881-9ef6-8ebf1c5b5cf0</vt:lpwstr>
  </property>
</Properties>
</file>